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A19666F_96947743.xml" ContentType="application/vnd.ms-powerpoint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10B_0.xml" ContentType="application/vnd.ms-powerpoint.comments+xml"/>
  <Override PartName="/ppt/notesSlides/notesSlide5.xml" ContentType="application/vnd.openxmlformats-officedocument.presentationml.notesSlide+xml"/>
  <Override PartName="/ppt/comments/modernComment_596_5B97D443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modernComment_A196647_3659A6DE.xml" ContentType="application/vnd.ms-powerpoint.comment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modernComment_A196655_603CFECD.xml" ContentType="application/vnd.ms-powerpoint.comments+xml"/>
  <Override PartName="/ppt/notesSlides/notesSlide17.xml" ContentType="application/vnd.openxmlformats-officedocument.presentationml.notesSlide+xml"/>
  <Override PartName="/ppt/comments/modernComment_A19666C_73770F61.xml" ContentType="application/vnd.ms-powerpoint.comment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omments/modernComment_679_F0B2FA03.xml" ContentType="application/vnd.ms-powerpoint.comment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omments/modernComment_6B8_BE7DE28.xml" ContentType="application/vnd.ms-powerpoint.comment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</p:sldMasterIdLst>
  <p:notesMasterIdLst>
    <p:notesMasterId r:id="rId35"/>
  </p:notesMasterIdLst>
  <p:sldIdLst>
    <p:sldId id="256" r:id="rId5"/>
    <p:sldId id="169436783" r:id="rId6"/>
    <p:sldId id="1644" r:id="rId7"/>
    <p:sldId id="1666" r:id="rId8"/>
    <p:sldId id="1725" r:id="rId9"/>
    <p:sldId id="408" r:id="rId10"/>
    <p:sldId id="1754" r:id="rId11"/>
    <p:sldId id="394" r:id="rId12"/>
    <p:sldId id="267" r:id="rId13"/>
    <p:sldId id="1430" r:id="rId14"/>
    <p:sldId id="169436750" r:id="rId15"/>
    <p:sldId id="169436777" r:id="rId16"/>
    <p:sldId id="169436761" r:id="rId17"/>
    <p:sldId id="169436743" r:id="rId18"/>
    <p:sldId id="169436778" r:id="rId19"/>
    <p:sldId id="169436779" r:id="rId20"/>
    <p:sldId id="169436762" r:id="rId21"/>
    <p:sldId id="169436744" r:id="rId22"/>
    <p:sldId id="169436745" r:id="rId23"/>
    <p:sldId id="1581" r:id="rId24"/>
    <p:sldId id="169436757" r:id="rId25"/>
    <p:sldId id="169436780" r:id="rId26"/>
    <p:sldId id="169436781" r:id="rId27"/>
    <p:sldId id="169436782" r:id="rId28"/>
    <p:sldId id="1657" r:id="rId29"/>
    <p:sldId id="445" r:id="rId30"/>
    <p:sldId id="1720" r:id="rId31"/>
    <p:sldId id="1728" r:id="rId32"/>
    <p:sldId id="1738" r:id="rId33"/>
    <p:sldId id="169436742" r:id="rId34"/>
  </p:sldIdLst>
  <p:sldSz cx="9906000" cy="6858000" type="A4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C0248286-3526-415F-A415-1493BD64CD7F}">
          <p14:sldIdLst>
            <p14:sldId id="256"/>
            <p14:sldId id="169436783"/>
            <p14:sldId id="1644"/>
            <p14:sldId id="1666"/>
            <p14:sldId id="1725"/>
            <p14:sldId id="408"/>
            <p14:sldId id="1754"/>
            <p14:sldId id="394"/>
            <p14:sldId id="267"/>
            <p14:sldId id="1430"/>
            <p14:sldId id="169436750"/>
            <p14:sldId id="169436777"/>
            <p14:sldId id="169436761"/>
            <p14:sldId id="169436743"/>
            <p14:sldId id="169436778"/>
            <p14:sldId id="169436779"/>
            <p14:sldId id="169436762"/>
            <p14:sldId id="169436744"/>
            <p14:sldId id="169436745"/>
            <p14:sldId id="1581"/>
            <p14:sldId id="169436757"/>
            <p14:sldId id="169436780"/>
            <p14:sldId id="169436781"/>
            <p14:sldId id="169436782"/>
            <p14:sldId id="1657"/>
            <p14:sldId id="445"/>
            <p14:sldId id="1720"/>
            <p14:sldId id="1728"/>
            <p14:sldId id="1738"/>
            <p14:sldId id="169436742"/>
          </p14:sldIdLst>
        </p14:section>
        <p14:section name="QA" id="{81DFF383-4ED2-49D7-B4F1-DD508DE9EDA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E79BC1F-89F5-A670-1369-AD3C2D170F8E}" name="Paul DE LAS CASES" initials="PDLC" userId="S::paul.delascases@photosol.fr::b6c829ff-8439-4482-a301-9d0d03b19c12" providerId="AD"/>
  <p188:author id="{E01B8F24-C5A2-48E8-3F46-A9E835B819BC}" name="Johan Mary" initials="JM" userId="S::johan.mary@photosol.fr::b6296636-3081-4f5c-a230-10800ec81e2c" providerId="AD"/>
  <p188:author id="{FF335358-9DD6-67DB-E486-ABF021796908}" name="Cyrille BOUHIER DE L’ECLUSE" initials="CBDL" userId="S::cyrille.bouhier@photosol.fr::06152640-9acc-4a85-a31b-f57cda5d307e" providerId="AD"/>
  <p188:author id="{905D385F-8E83-2AEF-0458-D47C953B572A}" name="Grégoire SCHENBERG" initials="GS" userId="S::gregoire.schenberg@photosol.fr::42e61d22-1898-4a5f-8748-854fe77082af" providerId="AD"/>
  <p188:author id="{2692837B-642C-B919-E0BE-C6D983F963A1}" name="Julie Quentel" initials="JQ" userId="S::julie.quentel@photosol.fr::43a2e6ad-7d6e-425d-bd4f-cc8cb1886ca0" providerId="AD"/>
  <p188:author id="{B3E3618B-40F1-B398-4821-BE5DF85A7007}" name="Apolline Audrain" initials="AA" userId="S::apolline.audrain@photosol.fr::0267be72-b885-4ce8-82fc-47eac5fc3386" providerId="AD"/>
  <p188:author id="{DFED10A2-59D6-E0AB-A8C4-BDD3D3D31D57}" name="Michel Guarinoni" initials="MG" userId="S::michel.guarinoni@photosol.fr::ebcb0023-1225-4305-ae0f-795dfa5c8ce7" providerId="AD"/>
  <p188:author id="{761A1EAA-2357-7326-8F95-ABD38C8EB80E}" name="Annaïg BENARD" initials="AB" userId="S::annaig.benard@photosol.fr::0bc46573-c8e3-45c3-ba88-7e1bc8452aca" providerId="AD"/>
  <p188:author id="{9B1EB8E0-7A73-4C77-67B9-44D2D30808B5}" name="Agathe Favry" initials="AF" userId="S::agathe.favry@photosol.fr::4dd1b7ac-857a-4524-960a-29494f983ed8" providerId="AD"/>
  <p188:author id="{22D6D5E4-BC47-69E7-76D4-85016089A947}" name="Alban Golzne" initials="AG" userId="S::alban.golzne@photosol.fr::fb04797e-b553-4693-88db-fffb8f313a7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ncent BORTOLATO-ROBIN" initials="VBR" lastIdx="1" clrIdx="0">
    <p:extLst>
      <p:ext uri="{19B8F6BF-5375-455C-9EA6-DF929625EA0E}">
        <p15:presenceInfo xmlns:p15="http://schemas.microsoft.com/office/powerpoint/2012/main" userId="S::vincent.bortolato-robin@photosol.fr::9ed86f55-b40b-4bd4-8a29-6b3096c96596" providerId="AD"/>
      </p:ext>
    </p:extLst>
  </p:cmAuthor>
  <p:cmAuthor id="2" name="Thomas Aubagnac" initials="TA" lastIdx="10" clrIdx="1">
    <p:extLst>
      <p:ext uri="{19B8F6BF-5375-455C-9EA6-DF929625EA0E}">
        <p15:presenceInfo xmlns:p15="http://schemas.microsoft.com/office/powerpoint/2012/main" userId="S::thomas.aubagnac@photosol.fr::09d484f2-24ce-4e18-9954-371c18fd25fe" providerId="AD"/>
      </p:ext>
    </p:extLst>
  </p:cmAuthor>
  <p:cmAuthor id="3" name="Gwenola Roulin" initials="GR" lastIdx="4" clrIdx="2">
    <p:extLst>
      <p:ext uri="{19B8F6BF-5375-455C-9EA6-DF929625EA0E}">
        <p15:presenceInfo xmlns:p15="http://schemas.microsoft.com/office/powerpoint/2012/main" userId="S::gwenola.roulin@photosol.fr::acb2bad9-7ffa-47eb-bc17-a7ab3a6e12f9" providerId="AD"/>
      </p:ext>
    </p:extLst>
  </p:cmAuthor>
  <p:cmAuthor id="4" name="Antoine DUBOS" initials="AD" lastIdx="17" clrIdx="3">
    <p:extLst>
      <p:ext uri="{19B8F6BF-5375-455C-9EA6-DF929625EA0E}">
        <p15:presenceInfo xmlns:p15="http://schemas.microsoft.com/office/powerpoint/2012/main" userId="S::antoine.dubos@photosol.fr::c098a329-5bdd-4141-b7c5-f86f9a919410" providerId="AD"/>
      </p:ext>
    </p:extLst>
  </p:cmAuthor>
  <p:cmAuthor id="5" name="Cyrille BOUHIER DE L’ECLUSE" initials="CBDL" lastIdx="5" clrIdx="4">
    <p:extLst>
      <p:ext uri="{19B8F6BF-5375-455C-9EA6-DF929625EA0E}">
        <p15:presenceInfo xmlns:p15="http://schemas.microsoft.com/office/powerpoint/2012/main" userId="S::cyrille.bouhier@photosol.fr::06152640-9acc-4a85-a31b-f57cda5d307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90A2"/>
    <a:srgbClr val="FFFFFF"/>
    <a:srgbClr val="5ABDCD"/>
    <a:srgbClr val="CC3399"/>
    <a:srgbClr val="FF6600"/>
    <a:srgbClr val="FFFF00"/>
    <a:srgbClr val="9CAAB7"/>
    <a:srgbClr val="0082C6"/>
    <a:srgbClr val="5DAED9"/>
    <a:srgbClr val="EB9A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652" autoAdjust="0"/>
  </p:normalViewPr>
  <p:slideViewPr>
    <p:cSldViewPr snapToGrid="0">
      <p:cViewPr varScale="1">
        <p:scale>
          <a:sx n="117" d="100"/>
          <a:sy n="117" d="100"/>
        </p:scale>
        <p:origin x="67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Quentel" userId="43a2e6ad-7d6e-425d-bd4f-cc8cb1886ca0" providerId="ADAL" clId="{A65F95CB-6E5C-40EB-97D8-5A222B8DF37C}"/>
    <pc:docChg chg="modSld">
      <pc:chgData name="Julie Quentel" userId="43a2e6ad-7d6e-425d-bd4f-cc8cb1886ca0" providerId="ADAL" clId="{A65F95CB-6E5C-40EB-97D8-5A222B8DF37C}" dt="2025-06-03T11:37:52.477" v="0" actId="1076"/>
      <pc:docMkLst>
        <pc:docMk/>
      </pc:docMkLst>
      <pc:sldChg chg="modSp mod">
        <pc:chgData name="Julie Quentel" userId="43a2e6ad-7d6e-425d-bd4f-cc8cb1886ca0" providerId="ADAL" clId="{A65F95CB-6E5C-40EB-97D8-5A222B8DF37C}" dt="2025-06-03T11:37:52.477" v="0" actId="1076"/>
        <pc:sldMkLst>
          <pc:docMk/>
          <pc:sldMk cId="1536676931" sldId="1430"/>
        </pc:sldMkLst>
        <pc:spChg chg="mod">
          <ac:chgData name="Julie Quentel" userId="43a2e6ad-7d6e-425d-bd4f-cc8cb1886ca0" providerId="ADAL" clId="{A65F95CB-6E5C-40EB-97D8-5A222B8DF37C}" dt="2025-06-03T11:37:52.477" v="0" actId="1076"/>
          <ac:spMkLst>
            <pc:docMk/>
            <pc:sldMk cId="1536676931" sldId="1430"/>
            <ac:spMk id="5" creationId="{6B03596A-BE1D-8D19-30C0-AAAD61E58BBE}"/>
          </ac:spMkLst>
        </pc:spChg>
      </pc:sldChg>
    </pc:docChg>
  </pc:docChgLst>
  <pc:docChgLst>
    <pc:chgData name="Annaïg BENARD" userId="0bc46573-c8e3-45c3-ba88-7e1bc8452aca" providerId="ADAL" clId="{ECB1F9CB-6445-4830-A278-41FA4758DABF}"/>
    <pc:docChg chg="addSld delSld modSld modSection">
      <pc:chgData name="Annaïg BENARD" userId="0bc46573-c8e3-45c3-ba88-7e1bc8452aca" providerId="ADAL" clId="{ECB1F9CB-6445-4830-A278-41FA4758DABF}" dt="2025-05-28T13:47:37.369" v="2"/>
      <pc:docMkLst>
        <pc:docMk/>
      </pc:docMkLst>
      <pc:sldChg chg="add del">
        <pc:chgData name="Annaïg BENARD" userId="0bc46573-c8e3-45c3-ba88-7e1bc8452aca" providerId="ADAL" clId="{ECB1F9CB-6445-4830-A278-41FA4758DABF}" dt="2025-05-27T13:51:29.197" v="1" actId="47"/>
        <pc:sldMkLst>
          <pc:docMk/>
          <pc:sldMk cId="450257302" sldId="263"/>
        </pc:sldMkLst>
      </pc:sldChg>
      <pc:sldChg chg="add">
        <pc:chgData name="Annaïg BENARD" userId="0bc46573-c8e3-45c3-ba88-7e1bc8452aca" providerId="ADAL" clId="{ECB1F9CB-6445-4830-A278-41FA4758DABF}" dt="2025-05-28T13:47:37.369" v="2"/>
        <pc:sldMkLst>
          <pc:docMk/>
          <pc:sldMk cId="2526312259" sldId="169436783"/>
        </pc:sldMkLst>
      </pc:sldChg>
      <pc:sldMasterChg chg="delSldLayout">
        <pc:chgData name="Annaïg BENARD" userId="0bc46573-c8e3-45c3-ba88-7e1bc8452aca" providerId="ADAL" clId="{ECB1F9CB-6445-4830-A278-41FA4758DABF}" dt="2025-05-27T13:51:29.197" v="1" actId="47"/>
        <pc:sldMasterMkLst>
          <pc:docMk/>
          <pc:sldMasterMk cId="3499823943" sldId="2147483690"/>
        </pc:sldMasterMkLst>
        <pc:sldLayoutChg chg="del">
          <pc:chgData name="Annaïg BENARD" userId="0bc46573-c8e3-45c3-ba88-7e1bc8452aca" providerId="ADAL" clId="{ECB1F9CB-6445-4830-A278-41FA4758DABF}" dt="2025-05-27T13:51:29.197" v="1" actId="47"/>
          <pc:sldLayoutMkLst>
            <pc:docMk/>
            <pc:sldMasterMk cId="3499823943" sldId="2147483690"/>
            <pc:sldLayoutMk cId="3649956110" sldId="2147483743"/>
          </pc:sldLayoutMkLst>
        </pc:sldLayoutChg>
      </pc:sldMasterChg>
    </pc:docChg>
  </pc:docChgLst>
  <pc:docChgLst>
    <pc:chgData name="Julie Quentel" userId="S::julie.quentel@photosol.fr::43a2e6ad-7d6e-425d-bd4f-cc8cb1886ca0" providerId="AD" clId="Web-{97FCECDF-4340-0C69-7349-A0FB3C20D467}"/>
    <pc:docChg chg="modSld">
      <pc:chgData name="Julie Quentel" userId="S::julie.quentel@photosol.fr::43a2e6ad-7d6e-425d-bd4f-cc8cb1886ca0" providerId="AD" clId="Web-{97FCECDF-4340-0C69-7349-A0FB3C20D467}" dt="2025-04-25T13:47:22.029" v="2" actId="20577"/>
      <pc:docMkLst>
        <pc:docMk/>
      </pc:docMkLst>
      <pc:sldChg chg="modSp">
        <pc:chgData name="Julie Quentel" userId="S::julie.quentel@photosol.fr::43a2e6ad-7d6e-425d-bd4f-cc8cb1886ca0" providerId="AD" clId="Web-{97FCECDF-4340-0C69-7349-A0FB3C20D467}" dt="2025-04-25T13:47:22.029" v="2" actId="20577"/>
        <pc:sldMkLst>
          <pc:docMk/>
          <pc:sldMk cId="75856695" sldId="256"/>
        </pc:sldMkLst>
        <pc:spChg chg="mod">
          <ac:chgData name="Julie Quentel" userId="S::julie.quentel@photosol.fr::43a2e6ad-7d6e-425d-bd4f-cc8cb1886ca0" providerId="AD" clId="Web-{97FCECDF-4340-0C69-7349-A0FB3C20D467}" dt="2025-04-25T13:47:22.029" v="2" actId="20577"/>
          <ac:spMkLst>
            <pc:docMk/>
            <pc:sldMk cId="75856695" sldId="256"/>
            <ac:spMk id="6" creationId="{B120F2AC-455D-3B6B-4127-AE2D627DBE7C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01-AD-FILES\Photosol\30.%20Business%20D&#233;veloppement\2.%20Dossiers%20par%20Charg&#233;%20d'affaires\Dossier%20PH\Les%20Pruni&#232;res\Calcul%20des%20taxes%20-%20Les%20pruni&#232;r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01-AD-FILES\Photosol\30.%20Business%20D&#233;veloppement\2.%20Dossiers%20par%20Charg&#233;%20d'affaires\Dossier%20PH\Les%20Pruni&#232;res\Calcul%20des%20taxes%20-%20Les%20pruni&#232;r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23197211466911"/>
          <c:y val="0.18345356682097871"/>
          <c:w val="0.66553605577066177"/>
          <c:h val="0.67030944707736284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23197211466911"/>
          <c:y val="0.18345356682097871"/>
          <c:w val="0.66553605577066177"/>
          <c:h val="0.67030944707736284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6B8_BE7DE2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053F499-EC64-4285-B493-955507C47E27}" authorId="{2692837B-642C-B919-E0BE-C6D983F963A1}" status="resolved" created="2024-09-16T14:59:19.956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99745064" sldId="1720"/>
      <ac:spMk id="40" creationId="{FAE6AE9C-40F5-1303-0F20-E4A22DFA647A}"/>
      <ac:txMk cp="4" len="46">
        <ac:context len="51" hash="151488068"/>
      </ac:txMk>
    </ac:txMkLst>
    <p188:pos x="2226957" y="286778"/>
    <p188:txBody>
      <a:bodyPr/>
      <a:lstStyle/>
      <a:p>
        <a:r>
          <a:rPr lang="fr-FR"/>
          <a:t>A compléter sinon le calcul plus bas est difficilement compréhensible</a:t>
        </a:r>
      </a:p>
    </p188:txBody>
  </p188:cm>
  <p188:cm id="{2C11877F-AF9B-40C1-AAC0-9765866CDFF3}" authorId="{2692837B-642C-B919-E0BE-C6D983F963A1}" status="resolved" created="2025-02-10T07:35:25.763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99745064" sldId="1720"/>
      <ac:spMk id="28" creationId="{C31AFB45-648C-46DA-83C8-6B2368D6BD7A}"/>
      <ac:txMk cp="22" len="81">
        <ac:context len="104" hash="2526362574"/>
      </ac:txMk>
    </ac:txMkLst>
    <p188:pos x="3812045" y="262773"/>
    <p188:txBody>
      <a:bodyPr/>
      <a:lstStyle/>
      <a:p>
        <a:r>
          <a:rPr lang="fr-FR"/>
          <a:t>Il y a aussi une taxe d’aménagement pour le déparement? </a:t>
        </a:r>
      </a:p>
    </p188:txBody>
  </p188:cm>
</p188:cmLst>
</file>

<file path=ppt/comments/modernComment_10B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2808F76-D96B-4E33-BF97-832C683C7976}" authorId="{2692837B-642C-B919-E0BE-C6D983F963A1}" status="resolved" created="2025-02-19T11:18:24.978" complete="100000">
    <pc:sldMkLst xmlns:pc="http://schemas.microsoft.com/office/powerpoint/2013/main/command">
      <pc:docMk/>
      <pc:sldMk cId="0" sldId="267"/>
    </pc:sldMkLst>
    <p188:txBody>
      <a:bodyPr/>
      <a:lstStyle/>
      <a:p>
        <a:r>
          <a:rPr lang="fr-FR"/>
          <a:t>A quel moment on parle de l’urbanisme compatible? </a:t>
        </a:r>
      </a:p>
    </p188:txBody>
  </p188:cm>
</p188:cmLst>
</file>

<file path=ppt/comments/modernComment_596_5B97D44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D117BA2-2E56-4A7C-AC3E-328A486029A3}" authorId="{2692837B-642C-B919-E0BE-C6D983F963A1}" created="2025-02-19T11:16:41.981">
    <pc:sldMkLst xmlns:pc="http://schemas.microsoft.com/office/powerpoint/2013/main/command">
      <pc:docMk/>
      <pc:sldMk cId="1536676931" sldId="1430"/>
    </pc:sldMkLst>
    <p188:txBody>
      <a:bodyPr/>
      <a:lstStyle/>
      <a:p>
        <a:r>
          <a:rPr lang="fr-FR"/>
          <a:t>Il n’y a pas aps eu d’autres rencontres avec la CA? Avec d’autres acteurs? </a:t>
        </a:r>
      </a:p>
    </p188:txBody>
  </p188:cm>
</p188:cmLst>
</file>

<file path=ppt/comments/modernComment_679_F0B2FA0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99AA8D6-9EA7-4066-AD21-627D388B138A}" authorId="{2692837B-642C-B919-E0BE-C6D983F963A1}" created="2025-02-19T11:18:57.34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038261251" sldId="1657"/>
      <ac:spMk id="5" creationId="{F12A1ABB-1217-3780-579F-B199698E6F5A}"/>
    </ac:deMkLst>
    <p188:replyLst>
      <p188:reply id="{22A87E87-A773-477F-9D91-87A83A0F5213}" authorId="{2692837B-642C-B919-E0BE-C6D983F963A1}" created="2025-02-21T10:22:54.646">
        <p188:txBody>
          <a:bodyPr/>
          <a:lstStyle/>
          <a:p>
            <a:r>
              <a:rPr lang="fr-FR"/>
              <a:t>C’est pas un zonage agricoltaique justement? D’où notre mise en compatibvilité en mode agriPV? </a:t>
            </a:r>
          </a:p>
        </p188:txBody>
      </p188:reply>
    </p188:replyLst>
    <p188:txBody>
      <a:bodyPr/>
      <a:lstStyle/>
      <a:p>
        <a:r>
          <a:rPr lang="fr-FR"/>
          <a:t>Lequel?  A préciser </a:t>
        </a:r>
      </a:p>
    </p188:txBody>
  </p188:cm>
</p188:cmLst>
</file>

<file path=ppt/comments/modernComment_A19666C_73770F6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E8615D7-B249-4717-B5A4-D4A7961E1845}" authorId="{2692837B-642C-B919-E0BE-C6D983F963A1}" status="resolved" created="2025-02-21T10:22:06.872" complete="100000">
    <pc:sldMkLst xmlns:pc="http://schemas.microsoft.com/office/powerpoint/2013/main/command">
      <pc:docMk/>
      <pc:sldMk cId="1937182561" sldId="169436780"/>
    </pc:sldMkLst>
    <p188:txBody>
      <a:bodyPr/>
      <a:lstStyle/>
      <a:p>
        <a:r>
          <a:rPr lang="fr-FR"/>
          <a:t>C’est qoui la différence avec la carte d’avant? </a:t>
        </a:r>
      </a:p>
    </p188:txBody>
  </p188:cm>
</p188:cmLst>
</file>

<file path=ppt/comments/modernComment_A19666F_9694774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053F499-EC64-4285-B493-955507C47E27}" authorId="{2692837B-642C-B919-E0BE-C6D983F963A1}" status="resolved" created="2024-09-16T14:59:19.95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526312259" sldId="169436783"/>
      <ac:spMk id="40" creationId="{FAE6AE9C-40F5-1303-0F20-E4A22DFA647A}"/>
      <ac:txMk cp="4" len="46">
        <ac:context len="51" hash="151488068"/>
      </ac:txMk>
    </ac:txMkLst>
    <p188:pos x="2226957" y="286778"/>
    <p188:txBody>
      <a:bodyPr/>
      <a:lstStyle/>
      <a:p>
        <a:r>
          <a:rPr lang="fr-FR"/>
          <a:t>A compléter sinon le calcul plus bas est difficilement compréhensible</a:t>
        </a:r>
      </a:p>
    </p188:txBody>
  </p188:cm>
  <p188:cm id="{2C11877F-AF9B-40C1-AAC0-9765866CDFF3}" authorId="{2692837B-642C-B919-E0BE-C6D983F963A1}" status="resolved" created="2025-02-10T07:35:25.76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526312259" sldId="169436783"/>
      <ac:spMk id="28" creationId="{C31AFB45-648C-46DA-83C8-6B2368D6BD7A}"/>
      <ac:txMk cp="22" len="81">
        <ac:context len="104" hash="2526362574"/>
      </ac:txMk>
    </ac:txMkLst>
    <p188:pos x="3812045" y="262773"/>
    <p188:txBody>
      <a:bodyPr/>
      <a:lstStyle/>
      <a:p>
        <a:r>
          <a:rPr lang="fr-FR"/>
          <a:t>Il y a aussi une taxe d’aménagement pour le déparement? </a:t>
        </a:r>
      </a:p>
    </p188:txBody>
  </p188:cm>
  <p188:cm id="{9DB15780-4CDF-4216-846C-59ADC6F0EAFC}" authorId="{761A1EAA-2357-7326-8F95-ABD38C8EB80E}" created="2025-05-26T13:19:18.84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99745064" sldId="1720"/>
      <ac:spMk id="18" creationId="{62AEAE67-5AE8-648A-116C-CA69D5318BD3}"/>
      <ac:txMk cp="0" len="72">
        <ac:context len="73" hash="1433048586"/>
      </ac:txMk>
    </ac:txMkLst>
    <p188:txBody>
      <a:bodyPr/>
      <a:lstStyle/>
      <a:p>
        <a:r>
          <a:rPr lang="fr-FR"/>
          <a:t>À reprendre avec les nouvelles données à recalculer</a:t>
        </a:r>
      </a:p>
    </p188:txBody>
  </p188:cm>
</p188:cmLst>
</file>

<file path=ppt/comments/modernComment_A196647_3659A6D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8FBB4A3-C7F7-40C7-AAAF-6DBDA877BFCE}" authorId="{DFED10A2-59D6-E0AB-A8C4-BDD3D3D31D57}" created="2025-02-21T14:30:28.86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911845086" sldId="169436743"/>
      <ac:spMk id="36" creationId="{A907B38D-F5EB-D647-2AA5-FA4AFCC097CE}"/>
    </ac:deMkLst>
    <p188:txBody>
      <a:bodyPr/>
      <a:lstStyle/>
      <a:p>
        <a:r>
          <a:rPr lang="fr-FR"/>
          <a:t>Emilien, peux-tu valider ce point ? 
Sommes nous bien à 5,7m d’inter-rang, à 9m d’inter-pieux et à 7m de tournière. Cela me semble étrange d’avoir un inter-pieux &gt; tournière.</a:t>
        </a:r>
      </a:p>
    </p188:txBody>
  </p188:cm>
</p188:cmLst>
</file>

<file path=ppt/comments/modernComment_A196655_603CFEC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54A2DC9-798B-4E3C-AA88-451749678D02}" authorId="{2692837B-642C-B919-E0BE-C6D983F963A1}" status="resolved" created="2025-02-19T11:18:09.094" complete="100000">
    <pc:sldMkLst xmlns:pc="http://schemas.microsoft.com/office/powerpoint/2013/main/command">
      <pc:docMk/>
      <pc:sldMk cId="1614610125" sldId="169436757"/>
    </pc:sldMkLst>
    <p188:replyLst>
      <p188:reply id="{8F5CA0A2-98A7-4D43-B5F6-275C7FB0DB51}" authorId="{2692837B-642C-B919-E0BE-C6D983F963A1}" created="2025-02-21T10:19:50.167">
        <p188:txBody>
          <a:bodyPr/>
          <a:lstStyle/>
          <a:p>
            <a:r>
              <a:rPr lang="fr-FR"/>
              <a:t>Possible de montrer un avant après? 
</a:t>
            </a:r>
          </a:p>
        </p188:txBody>
      </p188:reply>
      <p188:reply id="{B7107E93-529A-49A1-A158-23FC27E10529}" authorId="{2692837B-642C-B919-E0BE-C6D983F963A1}" created="2025-02-21T10:24:34.400">
        <p188:txBody>
          <a:bodyPr/>
          <a:lstStyle/>
          <a:p>
            <a:r>
              <a:rPr lang="fr-FR"/>
              <a:t>Je trouve qu’on est quand même un peu léger sur la présentation des nejuex. Ce n’est pas assez précis. On a pas des mesures ERCA? On a pas de photompntage? 
Rien sur le fait qu’on est pas visible de la route ? 
</a:t>
            </a:r>
          </a:p>
        </p188:txBody>
      </p188:reply>
    </p188:replyLst>
    <p188:txBody>
      <a:bodyPr/>
      <a:lstStyle/>
      <a:p>
        <a:r>
          <a:rPr lang="fr-FR"/>
          <a:t>Il faut mieux montrer l’évolution du projet entre la version précédente et la nouvelle. Mieux raconter les effets de la compatibilité avec le décret agriPV.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2" y="1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1AE02F28-B396-4EE2-B86F-7BBD732343F4}" type="datetimeFigureOut">
              <a:rPr lang="fr-FR" smtClean="0"/>
              <a:t>10/07/2025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057275" y="1279525"/>
            <a:ext cx="498951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80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40088CF0-3128-44C3-AC30-8A7CE7EC77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337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Enjeux socio-économiques du projet et coût prévisionnel du projet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088CF0-3128-44C3-AC30-8A7CE7EC779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266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901981">
              <a:spcBef>
                <a:spcPts val="1184"/>
              </a:spcBef>
              <a:buSzPct val="70000"/>
            </a:pPr>
            <a:endParaRPr lang="fr-FR">
              <a:solidFill>
                <a:schemeClr val="accent6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088CF0-3128-44C3-AC30-8A7CE7EC779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470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95376">
              <a:defRPr/>
            </a:pPr>
            <a:fld id="{40088CF0-3128-44C3-AC30-8A7CE7EC779C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495376">
                <a:defRPr/>
              </a:pPr>
              <a:t>6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95921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/>
              <a:t>Fondateurs : David Guinard et Robin </a:t>
            </a:r>
            <a:r>
              <a:rPr lang="fr-FR" err="1"/>
              <a:t>Ucelli</a:t>
            </a:r>
            <a:endParaRPr lang="fr-FR"/>
          </a:p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088CF0-3128-44C3-AC30-8A7CE7EC779C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81817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088CF0-3128-44C3-AC30-8A7CE7EC779C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36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901981">
              <a:spcBef>
                <a:spcPts val="1184"/>
              </a:spcBef>
              <a:buSzPct val="70000"/>
            </a:pPr>
            <a:endParaRPr lang="fr-FR">
              <a:solidFill>
                <a:schemeClr val="accent6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088CF0-3128-44C3-AC30-8A7CE7EC779C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1498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2BF17-F605-A12C-0879-4C29B8B7D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6DEE1B-1F4A-1CF9-EDA0-6F47201246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0E592A2-4EF6-F8B3-97F8-7FDCD6F5C3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4C50D8-8AB7-78B0-2AB5-D1792C4C6C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088CF0-3128-44C3-AC30-8A7CE7EC779C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1107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3B5EF-DAAA-1E82-11D8-BB916BA03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A859186-D705-FB3A-85B5-39DD6092BA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F4DE2D9-23AF-2471-038E-975F9510F7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Pourquoi parcelles retournées ?</a:t>
            </a:r>
          </a:p>
          <a:p>
            <a:r>
              <a:rPr lang="fr-FR" dirty="0"/>
              <a:t>Pas de pluie, sécheresses consécutives, nécessité d’entretenir la prairie =&gt; d’où l’implantation d’une céréale (rupture rotation) puis d’une PT. </a:t>
            </a:r>
          </a:p>
          <a:p>
            <a:r>
              <a:rPr lang="fr-FR" dirty="0"/>
              <a:t>Pas dans la logique d’assolement, juste temporaire</a:t>
            </a:r>
          </a:p>
          <a:p>
            <a:r>
              <a:rPr lang="fr-FR" dirty="0"/>
              <a:t>25ha céréales, 58ha PN ou parcours et reste en PT</a:t>
            </a:r>
          </a:p>
          <a:p>
            <a:r>
              <a:rPr lang="fr-FR" dirty="0"/>
              <a:t>160ha total</a:t>
            </a:r>
          </a:p>
          <a:p>
            <a:r>
              <a:rPr lang="fr-FR" dirty="0"/>
              <a:t>2,5tMS/ha (source réseau de référence 43)</a:t>
            </a:r>
          </a:p>
          <a:p>
            <a:endParaRPr lang="fr-FR" dirty="0"/>
          </a:p>
          <a:p>
            <a:r>
              <a:rPr lang="fr-FR" dirty="0"/>
              <a:t>Rôle de ces parcelles dans l’économie de son exploitation</a:t>
            </a:r>
          </a:p>
          <a:p>
            <a:endParaRPr lang="fr-FR" dirty="0"/>
          </a:p>
          <a:p>
            <a:r>
              <a:rPr lang="fr-FR" dirty="0"/>
              <a:t>Qu’est ce qu’il veut en faire</a:t>
            </a:r>
          </a:p>
          <a:p>
            <a:endParaRPr lang="fr-FR" dirty="0"/>
          </a:p>
          <a:p>
            <a:r>
              <a:rPr lang="fr-FR" dirty="0"/>
              <a:t>Evolution cheptel/assolement</a:t>
            </a:r>
          </a:p>
          <a:p>
            <a:r>
              <a:rPr lang="fr-FR" dirty="0"/>
              <a:t>non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B24DD-7745-1D01-1BF0-ED3AF16E01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088CF0-3128-44C3-AC30-8A7CE7EC779C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4580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088CF0-3128-44C3-AC30-8A7CE7EC779C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8273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6D6F-4AE0-1961-5886-6D7211411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58015FE-9855-4491-67EA-A80ADE302B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CB32949-8EF1-8EE6-5C1B-744C3B47E7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Pourquoi parcelles retournées ?</a:t>
            </a:r>
          </a:p>
          <a:p>
            <a:r>
              <a:rPr lang="fr-FR" dirty="0"/>
              <a:t>Pas de pluie, sécheresses consécutives, nécessité d’entretenir la prairie =&gt; d’où l’implantation d’une céréale (rupture rotation) puis d’une PT. </a:t>
            </a:r>
          </a:p>
          <a:p>
            <a:r>
              <a:rPr lang="fr-FR" dirty="0"/>
              <a:t>Pas dans la logique d’assolement, juste temporaire</a:t>
            </a:r>
          </a:p>
          <a:p>
            <a:r>
              <a:rPr lang="fr-FR" dirty="0"/>
              <a:t>25ha céréales, 58ha PN ou parcours et reste en PT</a:t>
            </a:r>
          </a:p>
          <a:p>
            <a:r>
              <a:rPr lang="fr-FR" dirty="0"/>
              <a:t>160ha total</a:t>
            </a:r>
          </a:p>
          <a:p>
            <a:r>
              <a:rPr lang="fr-FR" dirty="0"/>
              <a:t>2,5tMS/ha (source réseau de référence 43)</a:t>
            </a:r>
          </a:p>
          <a:p>
            <a:endParaRPr lang="fr-FR" dirty="0"/>
          </a:p>
          <a:p>
            <a:r>
              <a:rPr lang="fr-FR" dirty="0"/>
              <a:t>Rôle de ces parcelles dans l’économie de son exploitation</a:t>
            </a:r>
          </a:p>
          <a:p>
            <a:endParaRPr lang="fr-FR" dirty="0"/>
          </a:p>
          <a:p>
            <a:r>
              <a:rPr lang="fr-FR" dirty="0"/>
              <a:t>Qu’est ce qu’il veut en faire</a:t>
            </a:r>
          </a:p>
          <a:p>
            <a:endParaRPr lang="fr-FR" dirty="0"/>
          </a:p>
          <a:p>
            <a:r>
              <a:rPr lang="fr-FR" dirty="0"/>
              <a:t>Evolution cheptel/assolement</a:t>
            </a:r>
          </a:p>
          <a:p>
            <a:r>
              <a:rPr lang="fr-FR" dirty="0"/>
              <a:t>non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DEA824-CBB2-9FA5-2BAD-5F4DC1C83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088CF0-3128-44C3-AC30-8A7CE7EC779C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1448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8954E-FBF8-62A7-66BA-533C56CC7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DA15875-CD27-4FE1-83EA-BB159365F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8BE1738-CFDB-F90F-F1B8-EDFFF66C5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FR" sz="1800" b="0" i="0" u="none" strike="noStrike" baseline="0" dirty="0">
                <a:latin typeface="Calibri" panose="020F0502020204030204" pitchFamily="34" charset="0"/>
              </a:rPr>
              <a:t>Nous partagerons la zone 4 en deux sous zones Nord et Sud avec pour la partie Sud une transformation du terrain naturel. Cette</a:t>
            </a:r>
          </a:p>
          <a:p>
            <a:pPr algn="l"/>
            <a:r>
              <a:rPr lang="fr-FR" sz="1800" b="0" i="0" u="none" strike="noStrike" baseline="0" dirty="0">
                <a:latin typeface="Calibri" panose="020F0502020204030204" pitchFamily="34" charset="0"/>
              </a:rPr>
              <a:t>zone anthropique présente un remaniement sur quasiment toute sa hauteur. Une partie a certainement été excavée. Nous</a:t>
            </a:r>
          </a:p>
          <a:p>
            <a:pPr algn="l"/>
            <a:r>
              <a:rPr lang="fr-FR" sz="1800" b="0" i="0" u="none" strike="noStrike" baseline="0" dirty="0">
                <a:latin typeface="Calibri" panose="020F0502020204030204" pitchFamily="34" charset="0"/>
              </a:rPr>
              <a:t>trouvons en fond de profil une épaisseur de houille plus ou moins importante. Sans en avoir la certitude, nous pouvons supposer</a:t>
            </a:r>
          </a:p>
          <a:p>
            <a:pPr algn="l"/>
            <a:r>
              <a:rPr lang="fr-FR" sz="1800" b="0" i="0" u="none" strike="noStrike" baseline="0" dirty="0">
                <a:latin typeface="Calibri" panose="020F0502020204030204" pitchFamily="34" charset="0"/>
              </a:rPr>
              <a:t>que ce matériau issu de l’exploitation minière (déchet de lavage ?) a été enfoui après décapage à proximité des ouvrages puis</a:t>
            </a:r>
          </a:p>
          <a:p>
            <a:pPr algn="l"/>
            <a:r>
              <a:rPr lang="fr-FR" sz="1800" b="0" i="0" u="none" strike="noStrike" baseline="0" dirty="0">
                <a:latin typeface="Calibri" panose="020F0502020204030204" pitchFamily="34" charset="0"/>
              </a:rPr>
              <a:t>recouvert par le sol remanié. Il peut également s’agir de veine de charbon très peu profonde.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416BA9-185E-998E-B9A0-5AF29484B4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088CF0-3128-44C3-AC30-8A7CE7EC779C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5756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E2BB7-C5EA-0EB2-1A32-39468BC3D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777995F-7970-57CB-F923-749F16108F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71B107-AA93-64BB-1485-78D5B14321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901981">
              <a:spcBef>
                <a:spcPts val="1184"/>
              </a:spcBef>
              <a:buSzPct val="70000"/>
            </a:pPr>
            <a:endParaRPr lang="fr-FR">
              <a:solidFill>
                <a:schemeClr val="accent6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11266F-2760-9125-0A5D-B9C8B3E0B9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088CF0-3128-44C3-AC30-8A7CE7EC779C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56025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Justification du choix du site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088CF0-3128-44C3-AC30-8A7CE7EC779C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8594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Justification du choix du site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088CF0-3128-44C3-AC30-8A7CE7EC779C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7079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ctr">
              <a:buFont typeface="Arial" panose="020B0604020202020204" pitchFamily="34" charset="0"/>
              <a:buNone/>
            </a:pPr>
            <a:endParaRPr lang="fr-FR" sz="1000">
              <a:latin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3817">
              <a:defRPr/>
            </a:pPr>
            <a:fld id="{40088CF0-3128-44C3-AC30-8A7CE7EC779C}" type="slidenum">
              <a:rPr lang="fr-FR" sz="1300">
                <a:solidFill>
                  <a:prstClr val="black"/>
                </a:solidFill>
                <a:latin typeface="Calibri" panose="020F0502020204030204"/>
              </a:rPr>
              <a:pPr defTabSz="453817">
                <a:defRPr/>
              </a:pPr>
              <a:t>20</a:t>
            </a:fld>
            <a:endParaRPr lang="fr-FR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443677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ctr">
              <a:buFont typeface="Arial" panose="020B0604020202020204" pitchFamily="34" charset="0"/>
              <a:buNone/>
            </a:pPr>
            <a:endParaRPr lang="fr-FR" sz="1000">
              <a:latin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3817">
              <a:defRPr/>
            </a:pPr>
            <a:fld id="{40088CF0-3128-44C3-AC30-8A7CE7EC779C}" type="slidenum">
              <a:rPr lang="fr-FR" sz="1300">
                <a:solidFill>
                  <a:prstClr val="black"/>
                </a:solidFill>
                <a:latin typeface="Calibri" panose="020F0502020204030204"/>
              </a:rPr>
              <a:pPr defTabSz="453817">
                <a:defRPr/>
              </a:pPr>
              <a:t>21</a:t>
            </a:fld>
            <a:endParaRPr lang="fr-FR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922342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F12AF-D746-D35B-676E-7CF965057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F7F9DE-CC58-C762-D173-3C020E7827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251428D-358A-2A9C-9D09-D9B2B473D9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ctr">
              <a:buFont typeface="Arial" panose="020B0604020202020204" pitchFamily="34" charset="0"/>
              <a:buNone/>
            </a:pPr>
            <a:endParaRPr lang="fr-FR" sz="1000">
              <a:latin typeface="Calibri" panose="020F050202020403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E023E6-D64D-AD5C-66D3-105B0122DD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3817">
              <a:defRPr/>
            </a:pPr>
            <a:fld id="{40088CF0-3128-44C3-AC30-8A7CE7EC779C}" type="slidenum">
              <a:rPr lang="fr-FR" sz="1300">
                <a:solidFill>
                  <a:prstClr val="black"/>
                </a:solidFill>
                <a:latin typeface="Calibri" panose="020F0502020204030204"/>
              </a:rPr>
              <a:pPr defTabSz="453817">
                <a:defRPr/>
              </a:pPr>
              <a:t>22</a:t>
            </a:fld>
            <a:endParaRPr lang="fr-FR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003973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FDCC2-E78C-8BA0-983C-323F83FE3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2EEFBD-5E9A-8297-6622-F586615871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4843A09-F7FF-96E4-79F1-12981B3BD8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ctr">
              <a:buFont typeface="Arial" panose="020B0604020202020204" pitchFamily="34" charset="0"/>
              <a:buNone/>
            </a:pPr>
            <a:endParaRPr lang="fr-FR" sz="1000">
              <a:latin typeface="Calibri" panose="020F050202020403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0E55D4-C623-3951-E7B7-513A9BF6BE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3817">
              <a:defRPr/>
            </a:pPr>
            <a:fld id="{40088CF0-3128-44C3-AC30-8A7CE7EC779C}" type="slidenum">
              <a:rPr lang="fr-FR" sz="1300">
                <a:solidFill>
                  <a:prstClr val="black"/>
                </a:solidFill>
                <a:latin typeface="Calibri" panose="020F0502020204030204"/>
              </a:rPr>
              <a:pPr defTabSz="453817">
                <a:defRPr/>
              </a:pPr>
              <a:t>23</a:t>
            </a:fld>
            <a:endParaRPr lang="fr-FR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46365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10DAC-4F24-B27F-FCD4-FCA2EDFEF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663E7C-08CB-F8A4-88DF-ACA051C3B8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AF0C9CE-35D8-A228-3C7C-387F8DE627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ctr">
              <a:buFont typeface="Arial" panose="020B0604020202020204" pitchFamily="34" charset="0"/>
              <a:buNone/>
            </a:pPr>
            <a:endParaRPr lang="fr-FR" sz="1000">
              <a:latin typeface="Calibri" panose="020F050202020403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5A4F7F-7251-BCC7-A631-32B9812401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3817">
              <a:defRPr/>
            </a:pPr>
            <a:fld id="{40088CF0-3128-44C3-AC30-8A7CE7EC779C}" type="slidenum">
              <a:rPr lang="fr-FR" sz="1300">
                <a:solidFill>
                  <a:prstClr val="black"/>
                </a:solidFill>
                <a:latin typeface="Calibri" panose="020F0502020204030204"/>
              </a:rPr>
              <a:pPr defTabSz="453817">
                <a:defRPr/>
              </a:pPr>
              <a:t>24</a:t>
            </a:fld>
            <a:endParaRPr lang="fr-FR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154389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Puissance d’injection : 12 MVA</a:t>
            </a:r>
          </a:p>
          <a:p>
            <a:r>
              <a:rPr lang="fr-FR"/>
              <a:t>Calcul puissance injection : Puissance installée % 1,33 = Puissance injectée sur le réseau</a:t>
            </a:r>
          </a:p>
          <a:p>
            <a:r>
              <a:rPr lang="fr-FR"/>
              <a:t>Poste source saturé aujourd’hui. </a:t>
            </a:r>
          </a:p>
          <a:p>
            <a:r>
              <a:rPr lang="fr-FR"/>
              <a:t>ENEDIS, gestionnaire de réseau est le décisionnaire et a la main sur le tracé de raccordement</a:t>
            </a:r>
          </a:p>
          <a:p>
            <a:r>
              <a:rPr lang="fr-FR"/>
              <a:t>Coût : 100 000 € / km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088CF0-3128-44C3-AC30-8A7CE7EC779C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87267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Enjeux socio-économiques du projet et coût prévisionnel du projet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088CF0-3128-44C3-AC30-8A7CE7EC779C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266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hotosol.fr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hotosol.fr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">
    <p:bg>
      <p:bgPr>
        <a:gradFill>
          <a:gsLst>
            <a:gs pos="0">
              <a:srgbClr val="E0E6EC"/>
            </a:gs>
            <a:gs pos="10000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FF055365-4DC3-4093-A46A-3A21C6A8BD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699766"/>
            <a:ext cx="9905998" cy="6158234"/>
          </a:xfrm>
          <a:custGeom>
            <a:avLst/>
            <a:gdLst>
              <a:gd name="connsiteX0" fmla="*/ 6648291 w 9143998"/>
              <a:gd name="connsiteY0" fmla="*/ 1980781 h 6158234"/>
              <a:gd name="connsiteX1" fmla="*/ 9143998 w 9143998"/>
              <a:gd name="connsiteY1" fmla="*/ 3988361 h 6158234"/>
              <a:gd name="connsiteX2" fmla="*/ 9143998 w 9143998"/>
              <a:gd name="connsiteY2" fmla="*/ 4519461 h 6158234"/>
              <a:gd name="connsiteX3" fmla="*/ 7115566 w 9143998"/>
              <a:gd name="connsiteY3" fmla="*/ 6158234 h 6158234"/>
              <a:gd name="connsiteX4" fmla="*/ 6187701 w 9143998"/>
              <a:gd name="connsiteY4" fmla="*/ 6158234 h 6158234"/>
              <a:gd name="connsiteX5" fmla="*/ 5254096 w 9143998"/>
              <a:gd name="connsiteY5" fmla="*/ 5425096 h 6158234"/>
              <a:gd name="connsiteX6" fmla="*/ 5094787 w 9143998"/>
              <a:gd name="connsiteY6" fmla="*/ 5141763 h 6158234"/>
              <a:gd name="connsiteX7" fmla="*/ 5182611 w 9143998"/>
              <a:gd name="connsiteY7" fmla="*/ 4828893 h 6158234"/>
              <a:gd name="connsiteX8" fmla="*/ 5465944 w 9143998"/>
              <a:gd name="connsiteY8" fmla="*/ 4669712 h 6158234"/>
              <a:gd name="connsiteX9" fmla="*/ 5778946 w 9143998"/>
              <a:gd name="connsiteY9" fmla="*/ 4757536 h 6158234"/>
              <a:gd name="connsiteX10" fmla="*/ 6651035 w 9143998"/>
              <a:gd name="connsiteY10" fmla="*/ 5441957 h 6158234"/>
              <a:gd name="connsiteX11" fmla="*/ 8120243 w 9143998"/>
              <a:gd name="connsiteY11" fmla="*/ 4254905 h 6158234"/>
              <a:gd name="connsiteX12" fmla="*/ 6660967 w 9143998"/>
              <a:gd name="connsiteY12" fmla="*/ 3081054 h 6158234"/>
              <a:gd name="connsiteX13" fmla="*/ 3897803 w 9143998"/>
              <a:gd name="connsiteY13" fmla="*/ 5411898 h 6158234"/>
              <a:gd name="connsiteX14" fmla="*/ 2870463 w 9143998"/>
              <a:gd name="connsiteY14" fmla="*/ 6153715 h 6158234"/>
              <a:gd name="connsiteX15" fmla="*/ 2861792 w 9143998"/>
              <a:gd name="connsiteY15" fmla="*/ 6158234 h 6158234"/>
              <a:gd name="connsiteX16" fmla="*/ 957762 w 9143998"/>
              <a:gd name="connsiteY16" fmla="*/ 6158234 h 6158234"/>
              <a:gd name="connsiteX17" fmla="*/ 844771 w 9143998"/>
              <a:gd name="connsiteY17" fmla="*/ 6091874 h 6158234"/>
              <a:gd name="connsiteX18" fmla="*/ 164401 w 9143998"/>
              <a:gd name="connsiteY18" fmla="*/ 5448360 h 6158234"/>
              <a:gd name="connsiteX19" fmla="*/ 52159 w 9143998"/>
              <a:gd name="connsiteY19" fmla="*/ 5259901 h 6158234"/>
              <a:gd name="connsiteX20" fmla="*/ 0 w 9143998"/>
              <a:gd name="connsiteY20" fmla="*/ 5147967 h 6158234"/>
              <a:gd name="connsiteX21" fmla="*/ 0 w 9143998"/>
              <a:gd name="connsiteY21" fmla="*/ 3364296 h 6158234"/>
              <a:gd name="connsiteX22" fmla="*/ 51216 w 9143998"/>
              <a:gd name="connsiteY22" fmla="*/ 3253890 h 6158234"/>
              <a:gd name="connsiteX23" fmla="*/ 755509 w 9143998"/>
              <a:gd name="connsiteY23" fmla="*/ 2469689 h 6158234"/>
              <a:gd name="connsiteX24" fmla="*/ 1884011 w 9143998"/>
              <a:gd name="connsiteY24" fmla="*/ 2107551 h 6158234"/>
              <a:gd name="connsiteX25" fmla="*/ 3027805 w 9143998"/>
              <a:gd name="connsiteY25" fmla="*/ 2400294 h 6158234"/>
              <a:gd name="connsiteX26" fmla="*/ 3225145 w 9143998"/>
              <a:gd name="connsiteY26" fmla="*/ 2547319 h 6158234"/>
              <a:gd name="connsiteX27" fmla="*/ 3916362 w 9143998"/>
              <a:gd name="connsiteY27" fmla="*/ 3157246 h 6158234"/>
              <a:gd name="connsiteX28" fmla="*/ 4058812 w 9143998"/>
              <a:gd name="connsiteY28" fmla="*/ 3449728 h 6158234"/>
              <a:gd name="connsiteX29" fmla="*/ 3952563 w 9143998"/>
              <a:gd name="connsiteY29" fmla="*/ 3756848 h 6158234"/>
              <a:gd name="connsiteX30" fmla="*/ 3660341 w 9143998"/>
              <a:gd name="connsiteY30" fmla="*/ 3898907 h 6158234"/>
              <a:gd name="connsiteX31" fmla="*/ 3353222 w 9143998"/>
              <a:gd name="connsiteY31" fmla="*/ 3792658 h 6158234"/>
              <a:gd name="connsiteX32" fmla="*/ 2703172 w 9143998"/>
              <a:gd name="connsiteY32" fmla="*/ 3215665 h 6158234"/>
              <a:gd name="connsiteX33" fmla="*/ 2651550 w 9143998"/>
              <a:gd name="connsiteY33" fmla="*/ 3175542 h 6158234"/>
              <a:gd name="connsiteX34" fmla="*/ 2569999 w 9143998"/>
              <a:gd name="connsiteY34" fmla="*/ 3116994 h 6158234"/>
              <a:gd name="connsiteX35" fmla="*/ 1228213 w 9143998"/>
              <a:gd name="connsiteY35" fmla="*/ 3175412 h 6158234"/>
              <a:gd name="connsiteX36" fmla="*/ 871040 w 9143998"/>
              <a:gd name="connsiteY36" fmla="*/ 4977486 h 6158234"/>
              <a:gd name="connsiteX37" fmla="*/ 1310025 w 9143998"/>
              <a:gd name="connsiteY37" fmla="*/ 5381447 h 6158234"/>
              <a:gd name="connsiteX38" fmla="*/ 2186035 w 9143998"/>
              <a:gd name="connsiteY38" fmla="*/ 5530040 h 6158234"/>
              <a:gd name="connsiteX39" fmla="*/ 3340282 w 9143998"/>
              <a:gd name="connsiteY39" fmla="*/ 4771259 h 6158234"/>
              <a:gd name="connsiteX40" fmla="*/ 3343419 w 9143998"/>
              <a:gd name="connsiteY40" fmla="*/ 4768646 h 6158234"/>
              <a:gd name="connsiteX41" fmla="*/ 9143998 w 9143998"/>
              <a:gd name="connsiteY41" fmla="*/ 0 h 6158234"/>
              <a:gd name="connsiteX42" fmla="*/ 9143998 w 9143998"/>
              <a:gd name="connsiteY42" fmla="*/ 1089832 h 6158234"/>
              <a:gd name="connsiteX43" fmla="*/ 8785058 w 9143998"/>
              <a:gd name="connsiteY43" fmla="*/ 1378566 h 6158234"/>
              <a:gd name="connsiteX44" fmla="*/ 9143998 w 9143998"/>
              <a:gd name="connsiteY44" fmla="*/ 1668547 h 6158234"/>
              <a:gd name="connsiteX45" fmla="*/ 9143998 w 9143998"/>
              <a:gd name="connsiteY45" fmla="*/ 2760148 h 6158234"/>
              <a:gd name="connsiteX46" fmla="*/ 7432034 w 9143998"/>
              <a:gd name="connsiteY46" fmla="*/ 1377127 h 6158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9143998" h="6158234">
                <a:moveTo>
                  <a:pt x="6648291" y="1980781"/>
                </a:moveTo>
                <a:lnTo>
                  <a:pt x="9143998" y="3988361"/>
                </a:lnTo>
                <a:lnTo>
                  <a:pt x="9143998" y="4519461"/>
                </a:lnTo>
                <a:lnTo>
                  <a:pt x="7115566" y="6158234"/>
                </a:lnTo>
                <a:lnTo>
                  <a:pt x="6187701" y="6158234"/>
                </a:lnTo>
                <a:lnTo>
                  <a:pt x="5254096" y="5425096"/>
                </a:lnTo>
                <a:cubicBezTo>
                  <a:pt x="5164835" y="5354916"/>
                  <a:pt x="5108249" y="5254416"/>
                  <a:pt x="5094787" y="5141763"/>
                </a:cubicBezTo>
                <a:cubicBezTo>
                  <a:pt x="5081326" y="5029108"/>
                  <a:pt x="5112430" y="4918022"/>
                  <a:pt x="5182611" y="4828893"/>
                </a:cubicBezTo>
                <a:cubicBezTo>
                  <a:pt x="5252660" y="4739763"/>
                  <a:pt x="5353292" y="4683174"/>
                  <a:pt x="5465944" y="4669712"/>
                </a:cubicBezTo>
                <a:cubicBezTo>
                  <a:pt x="5578598" y="4656121"/>
                  <a:pt x="5689815" y="4687356"/>
                  <a:pt x="5778946" y="4757536"/>
                </a:cubicBezTo>
                <a:lnTo>
                  <a:pt x="6651035" y="5441957"/>
                </a:lnTo>
                <a:lnTo>
                  <a:pt x="8120243" y="4254905"/>
                </a:lnTo>
                <a:lnTo>
                  <a:pt x="6660967" y="3081054"/>
                </a:lnTo>
                <a:lnTo>
                  <a:pt x="3897803" y="5411898"/>
                </a:lnTo>
                <a:cubicBezTo>
                  <a:pt x="3824487" y="5477079"/>
                  <a:pt x="3354863" y="5887844"/>
                  <a:pt x="2870463" y="6153715"/>
                </a:cubicBezTo>
                <a:lnTo>
                  <a:pt x="2861792" y="6158234"/>
                </a:lnTo>
                <a:lnTo>
                  <a:pt x="957762" y="6158234"/>
                </a:lnTo>
                <a:lnTo>
                  <a:pt x="844771" y="6091874"/>
                </a:lnTo>
                <a:cubicBezTo>
                  <a:pt x="710553" y="6003789"/>
                  <a:pt x="375335" y="5765019"/>
                  <a:pt x="164401" y="5448360"/>
                </a:cubicBezTo>
                <a:cubicBezTo>
                  <a:pt x="123406" y="5386830"/>
                  <a:pt x="86008" y="5323927"/>
                  <a:pt x="52159" y="5259901"/>
                </a:cubicBezTo>
                <a:lnTo>
                  <a:pt x="0" y="5147967"/>
                </a:lnTo>
                <a:lnTo>
                  <a:pt x="0" y="3364296"/>
                </a:lnTo>
                <a:lnTo>
                  <a:pt x="51216" y="3253890"/>
                </a:lnTo>
                <a:cubicBezTo>
                  <a:pt x="211832" y="2947234"/>
                  <a:pt x="448676" y="2675362"/>
                  <a:pt x="755509" y="2469689"/>
                </a:cubicBezTo>
                <a:cubicBezTo>
                  <a:pt x="1091380" y="2244643"/>
                  <a:pt x="1481619" y="2119442"/>
                  <a:pt x="1884011" y="2107551"/>
                </a:cubicBezTo>
                <a:cubicBezTo>
                  <a:pt x="2284967" y="2095919"/>
                  <a:pt x="2680563" y="2196941"/>
                  <a:pt x="3027805" y="2400294"/>
                </a:cubicBezTo>
                <a:cubicBezTo>
                  <a:pt x="3089358" y="2436364"/>
                  <a:pt x="3153920" y="2484458"/>
                  <a:pt x="3225145" y="2547319"/>
                </a:cubicBezTo>
                <a:lnTo>
                  <a:pt x="3916362" y="3157246"/>
                </a:lnTo>
                <a:cubicBezTo>
                  <a:pt x="4001570" y="3232654"/>
                  <a:pt x="4052017" y="3336551"/>
                  <a:pt x="4058812" y="3449728"/>
                </a:cubicBezTo>
                <a:cubicBezTo>
                  <a:pt x="4065607" y="3562905"/>
                  <a:pt x="4027839" y="3672031"/>
                  <a:pt x="3952563" y="3756848"/>
                </a:cubicBezTo>
                <a:cubicBezTo>
                  <a:pt x="3877415" y="3841667"/>
                  <a:pt x="3773518" y="3892112"/>
                  <a:pt x="3660341" y="3898907"/>
                </a:cubicBezTo>
                <a:cubicBezTo>
                  <a:pt x="3547164" y="3905835"/>
                  <a:pt x="3438039" y="3867934"/>
                  <a:pt x="3353222" y="3792658"/>
                </a:cubicBezTo>
                <a:cubicBezTo>
                  <a:pt x="3123077" y="3586169"/>
                  <a:pt x="2743948" y="3247422"/>
                  <a:pt x="2703172" y="3215665"/>
                </a:cubicBezTo>
                <a:cubicBezTo>
                  <a:pt x="2684223" y="3201289"/>
                  <a:pt x="2667234" y="3187827"/>
                  <a:pt x="2651550" y="3175542"/>
                </a:cubicBezTo>
                <a:cubicBezTo>
                  <a:pt x="2618094" y="3149273"/>
                  <a:pt x="2593916" y="3130193"/>
                  <a:pt x="2569999" y="3116994"/>
                </a:cubicBezTo>
                <a:cubicBezTo>
                  <a:pt x="2145652" y="2882799"/>
                  <a:pt x="1631521" y="2905147"/>
                  <a:pt x="1228213" y="3175412"/>
                </a:cubicBezTo>
                <a:cubicBezTo>
                  <a:pt x="634231" y="3573360"/>
                  <a:pt x="474006" y="4381805"/>
                  <a:pt x="871040" y="4977486"/>
                </a:cubicBezTo>
                <a:cubicBezTo>
                  <a:pt x="954549" y="5102948"/>
                  <a:pt x="1126929" y="5261474"/>
                  <a:pt x="1310025" y="5381447"/>
                </a:cubicBezTo>
                <a:cubicBezTo>
                  <a:pt x="1580943" y="5558922"/>
                  <a:pt x="1875647" y="5608978"/>
                  <a:pt x="2186035" y="5530040"/>
                </a:cubicBezTo>
                <a:cubicBezTo>
                  <a:pt x="2492893" y="5452018"/>
                  <a:pt x="3056818" y="5023227"/>
                  <a:pt x="3340282" y="4771259"/>
                </a:cubicBezTo>
                <a:lnTo>
                  <a:pt x="3343419" y="4768646"/>
                </a:lnTo>
                <a:close/>
                <a:moveTo>
                  <a:pt x="9143998" y="0"/>
                </a:moveTo>
                <a:lnTo>
                  <a:pt x="9143998" y="1089832"/>
                </a:lnTo>
                <a:lnTo>
                  <a:pt x="8785058" y="1378566"/>
                </a:lnTo>
                <a:lnTo>
                  <a:pt x="9143998" y="1668547"/>
                </a:lnTo>
                <a:lnTo>
                  <a:pt x="9143998" y="2760148"/>
                </a:lnTo>
                <a:lnTo>
                  <a:pt x="7432034" y="1377127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09353B5C-51B5-486B-8370-F2AA964BB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4054" y="931615"/>
            <a:ext cx="6837892" cy="486287"/>
          </a:xfrm>
        </p:spPr>
        <p:txBody>
          <a:bodyPr wrap="square" anchor="b">
            <a:spAutoFit/>
          </a:bodyPr>
          <a:lstStyle>
            <a:lvl1pPr algn="ctr">
              <a:lnSpc>
                <a:spcPct val="80000"/>
              </a:lnSpc>
              <a:defRPr sz="3200" cap="none" baseline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3"/>
                    </a:gs>
                    <a:gs pos="65000">
                      <a:schemeClr val="accent2"/>
                    </a:gs>
                    <a:gs pos="32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F006A120-E7B7-415C-BE5E-FCAE89DBFB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1972" y="1502371"/>
            <a:ext cx="1262059" cy="215444"/>
          </a:xfrm>
          <a:solidFill>
            <a:schemeClr val="tx1"/>
          </a:solidFill>
        </p:spPr>
        <p:txBody>
          <a:bodyPr wrap="none" lIns="144000" anchor="ctr">
            <a:spAutoFit/>
          </a:bodyPr>
          <a:lstStyle>
            <a:lvl1pPr marL="0" indent="0" algn="ctr">
              <a:lnSpc>
                <a:spcPct val="100000"/>
              </a:lnSpc>
              <a:buNone/>
              <a:defRPr sz="800" cap="all" spc="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sous-titres</a:t>
            </a:r>
            <a:endParaRPr lang="en-US"/>
          </a:p>
        </p:txBody>
      </p:sp>
      <p:pic>
        <p:nvPicPr>
          <p:cNvPr id="19" name="Image 18" descr="Une image contenant assiette, dessin, horloge&#10;&#10;Description générée automatiquement">
            <a:extLst>
              <a:ext uri="{FF2B5EF4-FFF2-40B4-BE49-F238E27FC236}">
                <a16:creationId xmlns:a16="http://schemas.microsoft.com/office/drawing/2014/main" id="{E5973603-ECD9-4A43-8E2F-480B6E1FB4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8789" y="1906621"/>
            <a:ext cx="2148424" cy="315880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5168F135-CB5A-4399-A398-18867ADD063E}"/>
              </a:ext>
            </a:extLst>
          </p:cNvPr>
          <p:cNvGrpSpPr/>
          <p:nvPr/>
        </p:nvGrpSpPr>
        <p:grpSpPr>
          <a:xfrm>
            <a:off x="4329337" y="6384437"/>
            <a:ext cx="1247328" cy="276999"/>
            <a:chOff x="244925" y="6384436"/>
            <a:chExt cx="1151380" cy="276999"/>
          </a:xfrm>
        </p:grpSpPr>
        <p:sp>
          <p:nvSpPr>
            <p:cNvPr id="21" name="ZoneTexte 20">
              <a:hlinkClick r:id="rId3"/>
              <a:extLst>
                <a:ext uri="{FF2B5EF4-FFF2-40B4-BE49-F238E27FC236}">
                  <a16:creationId xmlns:a16="http://schemas.microsoft.com/office/drawing/2014/main" id="{49C9D25B-05B6-4230-9DDD-1538ED9825DA}"/>
                </a:ext>
              </a:extLst>
            </p:cNvPr>
            <p:cNvSpPr txBox="1"/>
            <p:nvPr/>
          </p:nvSpPr>
          <p:spPr>
            <a:xfrm>
              <a:off x="244925" y="6384436"/>
              <a:ext cx="11513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/>
                <a:t>www.photosol.fr</a:t>
              </a:r>
              <a:endParaRPr lang="en-US" sz="1200"/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693D2D49-2E8C-4576-AE10-D1700FD3A776}"/>
                </a:ext>
              </a:extLst>
            </p:cNvPr>
            <p:cNvCxnSpPr/>
            <p:nvPr/>
          </p:nvCxnSpPr>
          <p:spPr>
            <a:xfrm>
              <a:off x="304800" y="6657975"/>
              <a:ext cx="1028700" cy="0"/>
            </a:xfrm>
            <a:prstGeom prst="line">
              <a:avLst/>
            </a:prstGeom>
            <a:ln w="19050">
              <a:gradFill>
                <a:gsLst>
                  <a:gs pos="0">
                    <a:schemeClr val="tx1"/>
                  </a:gs>
                  <a:gs pos="33000">
                    <a:schemeClr val="accent1"/>
                  </a:gs>
                  <a:gs pos="68000">
                    <a:schemeClr val="accent2"/>
                  </a:gs>
                  <a:gs pos="100000">
                    <a:schemeClr val="accent3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5389355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BDDBDD5D-8750-4F3F-BC91-2A44517B0D6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4839494" cy="6858000"/>
          </a:xfrm>
          <a:solidFill>
            <a:schemeClr val="accent5"/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149" y="1745987"/>
            <a:ext cx="3157539" cy="650875"/>
          </a:xfrm>
        </p:spPr>
        <p:txBody>
          <a:bodyPr bIns="0" anchor="b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BBB72A6-C2F7-403D-8CA7-191AF8E989C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C92966-EDC0-49FF-B94E-AF5E4CDDAAB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26149" y="2614047"/>
            <a:ext cx="3157539" cy="650875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22AC43D-2AFC-4BB2-A484-2712F397C02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26149" y="3482107"/>
            <a:ext cx="3157539" cy="650875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6873F29-9DCE-4C90-A89D-171BC05D13A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26149" y="4350167"/>
            <a:ext cx="3157539" cy="650875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6450FC1-5718-4AC4-9CA7-7D13109E0C55}"/>
              </a:ext>
            </a:extLst>
          </p:cNvPr>
          <p:cNvSpPr txBox="1"/>
          <p:nvPr/>
        </p:nvSpPr>
        <p:spPr>
          <a:xfrm>
            <a:off x="5396707" y="1870833"/>
            <a:ext cx="753269" cy="600164"/>
          </a:xfrm>
          <a:prstGeom prst="rect">
            <a:avLst/>
          </a:prstGeom>
          <a:noFill/>
        </p:spPr>
        <p:txBody>
          <a:bodyPr wrap="square" bIns="0" rtlCol="0">
            <a:spAutoFit/>
          </a:bodyPr>
          <a:lstStyle/>
          <a:p>
            <a:r>
              <a:rPr lang="fr-FR" sz="3600" b="0">
                <a:solidFill>
                  <a:schemeClr val="tx1">
                    <a:lumMod val="75000"/>
                  </a:schemeClr>
                </a:solidFill>
                <a:latin typeface="Economica Next 02" pitchFamily="50" charset="0"/>
              </a:rPr>
              <a:t>01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C0AD460-6786-425D-933F-137DD5802C3C}"/>
              </a:ext>
            </a:extLst>
          </p:cNvPr>
          <p:cNvSpPr txBox="1"/>
          <p:nvPr/>
        </p:nvSpPr>
        <p:spPr>
          <a:xfrm>
            <a:off x="5396707" y="2681698"/>
            <a:ext cx="753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0">
                <a:solidFill>
                  <a:schemeClr val="tx1"/>
                </a:solidFill>
                <a:latin typeface="Economica Next 02" pitchFamily="50" charset="0"/>
              </a:rPr>
              <a:t>02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6D25C77-551C-4A7E-9FCF-484763041047}"/>
              </a:ext>
            </a:extLst>
          </p:cNvPr>
          <p:cNvSpPr txBox="1"/>
          <p:nvPr/>
        </p:nvSpPr>
        <p:spPr>
          <a:xfrm>
            <a:off x="5396707" y="3551033"/>
            <a:ext cx="753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0">
                <a:solidFill>
                  <a:schemeClr val="accent1">
                    <a:lumMod val="75000"/>
                  </a:schemeClr>
                </a:solidFill>
                <a:latin typeface="Economica Next 02" pitchFamily="50" charset="0"/>
              </a:rPr>
              <a:t>03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07A0EE7-78F8-49C1-AB65-C1AB117A21A7}"/>
              </a:ext>
            </a:extLst>
          </p:cNvPr>
          <p:cNvSpPr txBox="1"/>
          <p:nvPr/>
        </p:nvSpPr>
        <p:spPr>
          <a:xfrm>
            <a:off x="5396707" y="4425141"/>
            <a:ext cx="753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0">
                <a:solidFill>
                  <a:schemeClr val="accent1"/>
                </a:solidFill>
                <a:latin typeface="Economica Next 02" pitchFamily="50" charset="0"/>
              </a:rPr>
              <a:t>04</a:t>
            </a:r>
          </a:p>
        </p:txBody>
      </p:sp>
      <p:sp>
        <p:nvSpPr>
          <p:cNvPr id="23" name="Espace réservé du pied de page 22">
            <a:extLst>
              <a:ext uri="{FF2B5EF4-FFF2-40B4-BE49-F238E27FC236}">
                <a16:creationId xmlns:a16="http://schemas.microsoft.com/office/drawing/2014/main" id="{4187BE84-F7DA-47D7-A238-6E694F46025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701109" y="6529922"/>
            <a:ext cx="3343275" cy="184666"/>
          </a:xfrm>
        </p:spPr>
        <p:txBody>
          <a:bodyPr/>
          <a:lstStyle/>
          <a:p>
            <a:r>
              <a:rPr lang="fr-FR"/>
              <a:t>DOCUMENT CONFIDENTIEL</a:t>
            </a:r>
          </a:p>
        </p:txBody>
      </p:sp>
    </p:spTree>
    <p:extLst>
      <p:ext uri="{BB962C8B-B14F-4D97-AF65-F5344CB8AC3E}">
        <p14:creationId xmlns:p14="http://schemas.microsoft.com/office/powerpoint/2010/main" val="2960374644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bg>
      <p:bgPr>
        <a:gradFill flip="none" rotWithShape="1">
          <a:gsLst>
            <a:gs pos="0">
              <a:srgbClr val="E0E6EC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pour une image  29">
            <a:extLst>
              <a:ext uri="{FF2B5EF4-FFF2-40B4-BE49-F238E27FC236}">
                <a16:creationId xmlns:a16="http://schemas.microsoft.com/office/drawing/2014/main" id="{183CF8D0-B5A6-408A-88B2-7419AF6859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8258" y="361950"/>
            <a:ext cx="9209485" cy="4057650"/>
          </a:xfrm>
          <a:custGeom>
            <a:avLst/>
            <a:gdLst>
              <a:gd name="connsiteX0" fmla="*/ 0 w 8501063"/>
              <a:gd name="connsiteY0" fmla="*/ 0 h 4057650"/>
              <a:gd name="connsiteX1" fmla="*/ 8501063 w 8501063"/>
              <a:gd name="connsiteY1" fmla="*/ 0 h 4057650"/>
              <a:gd name="connsiteX2" fmla="*/ 8501063 w 8501063"/>
              <a:gd name="connsiteY2" fmla="*/ 4057650 h 4057650"/>
              <a:gd name="connsiteX3" fmla="*/ 4633081 w 8501063"/>
              <a:gd name="connsiteY3" fmla="*/ 4057650 h 4057650"/>
              <a:gd name="connsiteX4" fmla="*/ 4633913 w 8501063"/>
              <a:gd name="connsiteY4" fmla="*/ 4049397 h 4057650"/>
              <a:gd name="connsiteX5" fmla="*/ 4251326 w 8501063"/>
              <a:gd name="connsiteY5" fmla="*/ 3666810 h 4057650"/>
              <a:gd name="connsiteX6" fmla="*/ 3868739 w 8501063"/>
              <a:gd name="connsiteY6" fmla="*/ 4049397 h 4057650"/>
              <a:gd name="connsiteX7" fmla="*/ 3869571 w 8501063"/>
              <a:gd name="connsiteY7" fmla="*/ 4057650 h 4057650"/>
              <a:gd name="connsiteX8" fmla="*/ 0 w 8501063"/>
              <a:gd name="connsiteY8" fmla="*/ 4057650 h 405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01063" h="4057650">
                <a:moveTo>
                  <a:pt x="0" y="0"/>
                </a:moveTo>
                <a:lnTo>
                  <a:pt x="8501063" y="0"/>
                </a:lnTo>
                <a:lnTo>
                  <a:pt x="8501063" y="4057650"/>
                </a:lnTo>
                <a:lnTo>
                  <a:pt x="4633081" y="4057650"/>
                </a:lnTo>
                <a:lnTo>
                  <a:pt x="4633913" y="4049397"/>
                </a:lnTo>
                <a:cubicBezTo>
                  <a:pt x="4633913" y="3838100"/>
                  <a:pt x="4462623" y="3666810"/>
                  <a:pt x="4251326" y="3666810"/>
                </a:cubicBezTo>
                <a:cubicBezTo>
                  <a:pt x="4040029" y="3666810"/>
                  <a:pt x="3868739" y="3838100"/>
                  <a:pt x="3868739" y="4049397"/>
                </a:cubicBezTo>
                <a:lnTo>
                  <a:pt x="3869571" y="4057650"/>
                </a:lnTo>
                <a:lnTo>
                  <a:pt x="0" y="405765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4906647"/>
            <a:ext cx="8543925" cy="681354"/>
          </a:xfrm>
        </p:spPr>
        <p:txBody>
          <a:bodyPr>
            <a:normAutofit/>
          </a:bodyPr>
          <a:lstStyle>
            <a:lvl1pPr algn="ctr">
              <a:defRPr sz="3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3"/>
                    </a:gs>
                    <a:gs pos="65000">
                      <a:schemeClr val="accent2"/>
                    </a:gs>
                    <a:gs pos="31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D4F50F-5132-463B-8ABE-BC8B34FCC4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DOCUMENT CONFIDENTIEL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F2DC0C-9FF5-4048-B0AC-DC342E8A3B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AB03697-3D57-4AC3-B673-4653239CF3CC}"/>
              </a:ext>
            </a:extLst>
          </p:cNvPr>
          <p:cNvSpPr/>
          <p:nvPr/>
        </p:nvSpPr>
        <p:spPr>
          <a:xfrm>
            <a:off x="4544550" y="4033838"/>
            <a:ext cx="816901" cy="754062"/>
          </a:xfrm>
          <a:prstGeom prst="ellipse">
            <a:avLst/>
          </a:prstGeom>
          <a:solidFill>
            <a:schemeClr val="bg1"/>
          </a:solidFill>
          <a:ln w="19050">
            <a:gradFill flip="none" rotWithShape="1"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473A2CD7-CC6D-4C7C-99FC-9291739FD4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6034" y="5628323"/>
            <a:ext cx="4173935" cy="754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fr-FR"/>
              <a:t>Texte</a:t>
            </a:r>
            <a:br>
              <a:rPr lang="fr-FR"/>
            </a:br>
            <a:r>
              <a:rPr lang="fr-FR"/>
              <a:t>2 lignes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A2CBB771-2DED-4803-991F-2110C86294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45158" y="4211973"/>
            <a:ext cx="615684" cy="472404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2700000" scaled="1"/>
                  <a:tileRect/>
                </a:gradFill>
                <a:latin typeface="Economica Next 02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422804958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218702-00B0-4F1C-8EFF-E523CF8C4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67" y="736203"/>
            <a:ext cx="3563407" cy="1325563"/>
          </a:xfrm>
        </p:spPr>
        <p:txBody>
          <a:bodyPr>
            <a:normAutofit/>
          </a:bodyPr>
          <a:lstStyle>
            <a:lvl1pPr>
              <a:defRPr sz="3200">
                <a:gradFill>
                  <a:gsLst>
                    <a:gs pos="68000">
                      <a:schemeClr val="accent2"/>
                    </a:gs>
                    <a:gs pos="36000">
                      <a:schemeClr val="accent1"/>
                    </a:gs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64DB14C-26B5-4D48-AA01-DF190061BA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37E0B2E-1125-403C-90FD-CA6214A9A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DOCUMENT CONFIDENTIEL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736AC056-C9DD-40A9-967B-5FEC90CA56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0267" y="311726"/>
            <a:ext cx="2105025" cy="279400"/>
          </a:xfrm>
        </p:spPr>
        <p:txBody>
          <a:bodyPr>
            <a:noAutofit/>
          </a:bodyPr>
          <a:lstStyle>
            <a:lvl1pPr marL="0" indent="0">
              <a:buNone/>
              <a:defRPr sz="900" spc="300"/>
            </a:lvl1pPr>
          </a:lstStyle>
          <a:p>
            <a:pPr lvl="0"/>
            <a:r>
              <a:rPr lang="fr-FR"/>
              <a:t>CHAPITRE X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F3EA793C-DE52-45D6-A383-A3E7D17EC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0267" y="2333625"/>
            <a:ext cx="3687233" cy="3829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36538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69A386C-9150-4346-8E85-7870313F6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73E4CBC-B5DF-43B5-9DD2-1C86398551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DOCUMENT CONFIDENTIEL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B283DA36-E5C1-4048-A365-3AE6D70E9F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676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71A2F68-8C78-400A-ABBF-D3F2E90A0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57107" y="0"/>
            <a:ext cx="3848894" cy="6858000"/>
          </a:xfrm>
          <a:custGeom>
            <a:avLst/>
            <a:gdLst>
              <a:gd name="connsiteX0" fmla="*/ 0 w 3552825"/>
              <a:gd name="connsiteY0" fmla="*/ 0 h 6858000"/>
              <a:gd name="connsiteX1" fmla="*/ 3552825 w 3552825"/>
              <a:gd name="connsiteY1" fmla="*/ 0 h 6858000"/>
              <a:gd name="connsiteX2" fmla="*/ 3552825 w 3552825"/>
              <a:gd name="connsiteY2" fmla="*/ 6858000 h 6858000"/>
              <a:gd name="connsiteX3" fmla="*/ 0 w 3552825"/>
              <a:gd name="connsiteY3" fmla="*/ 6858000 h 6858000"/>
              <a:gd name="connsiteX4" fmla="*/ 0 w 3552825"/>
              <a:gd name="connsiteY4" fmla="*/ 6226967 h 6858000"/>
              <a:gd name="connsiteX5" fmla="*/ 895350 w 3552825"/>
              <a:gd name="connsiteY5" fmla="*/ 6226967 h 6858000"/>
              <a:gd name="connsiteX6" fmla="*/ 895350 w 3552825"/>
              <a:gd name="connsiteY6" fmla="*/ 1066700 h 6858000"/>
              <a:gd name="connsiteX7" fmla="*/ 0 w 3552825"/>
              <a:gd name="connsiteY7" fmla="*/ 10667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52825" h="6858000">
                <a:moveTo>
                  <a:pt x="0" y="0"/>
                </a:moveTo>
                <a:lnTo>
                  <a:pt x="3552825" y="0"/>
                </a:lnTo>
                <a:lnTo>
                  <a:pt x="3552825" y="6858000"/>
                </a:lnTo>
                <a:lnTo>
                  <a:pt x="0" y="6858000"/>
                </a:lnTo>
                <a:lnTo>
                  <a:pt x="0" y="6226967"/>
                </a:lnTo>
                <a:lnTo>
                  <a:pt x="895350" y="6226967"/>
                </a:lnTo>
                <a:lnTo>
                  <a:pt x="895350" y="1066700"/>
                </a:lnTo>
                <a:lnTo>
                  <a:pt x="0" y="106670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69A386C-9150-4346-8E85-7870313F6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67" y="365127"/>
            <a:ext cx="5462058" cy="48013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73E4CBC-B5DF-43B5-9DD2-1C86398551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DOCUMENT CONFIDENTIEL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B283DA36-E5C1-4048-A365-3AE6D70E9F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4378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Une image contenant grand, carrelé, groupe, douche&#10;&#10;Description générée automatiquement">
            <a:extLst>
              <a:ext uri="{FF2B5EF4-FFF2-40B4-BE49-F238E27FC236}">
                <a16:creationId xmlns:a16="http://schemas.microsoft.com/office/drawing/2014/main" id="{3EEEEEEB-5E13-41A0-85EB-B0F24A3FC2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2288" y="1"/>
            <a:ext cx="3033711" cy="6857999"/>
          </a:xfrm>
          <a:prstGeom prst="rect">
            <a:avLst/>
          </a:prstGeom>
        </p:spPr>
      </p:pic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FF4EB132-4562-416D-A115-53F1509C731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870576" y="1357314"/>
            <a:ext cx="3510492" cy="4238625"/>
          </a:xfrm>
          <a:custGeom>
            <a:avLst/>
            <a:gdLst>
              <a:gd name="connsiteX0" fmla="*/ 1716879 w 3240454"/>
              <a:gd name="connsiteY0" fmla="*/ 0 h 4238625"/>
              <a:gd name="connsiteX1" fmla="*/ 3240454 w 3240454"/>
              <a:gd name="connsiteY1" fmla="*/ 0 h 4238625"/>
              <a:gd name="connsiteX2" fmla="*/ 3240454 w 3240454"/>
              <a:gd name="connsiteY2" fmla="*/ 2828010 h 4238625"/>
              <a:gd name="connsiteX3" fmla="*/ 1327762 w 3240454"/>
              <a:gd name="connsiteY3" fmla="*/ 2828010 h 4238625"/>
              <a:gd name="connsiteX4" fmla="*/ 1327762 w 3240454"/>
              <a:gd name="connsiteY4" fmla="*/ 4238625 h 4238625"/>
              <a:gd name="connsiteX5" fmla="*/ 0 w 3240454"/>
              <a:gd name="connsiteY5" fmla="*/ 4238625 h 4238625"/>
              <a:gd name="connsiteX6" fmla="*/ 0 w 3240454"/>
              <a:gd name="connsiteY6" fmla="*/ 1737748 h 4238625"/>
              <a:gd name="connsiteX7" fmla="*/ 1713477 w 3240454"/>
              <a:gd name="connsiteY7" fmla="*/ 1737748 h 4238625"/>
              <a:gd name="connsiteX8" fmla="*/ 1713477 w 3240454"/>
              <a:gd name="connsiteY8" fmla="*/ 1080809 h 4238625"/>
              <a:gd name="connsiteX9" fmla="*/ 1716879 w 3240454"/>
              <a:gd name="connsiteY9" fmla="*/ 1080809 h 423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0454" h="4238625">
                <a:moveTo>
                  <a:pt x="1716879" y="0"/>
                </a:moveTo>
                <a:lnTo>
                  <a:pt x="3240454" y="0"/>
                </a:lnTo>
                <a:lnTo>
                  <a:pt x="3240454" y="2828010"/>
                </a:lnTo>
                <a:lnTo>
                  <a:pt x="1327762" y="2828010"/>
                </a:lnTo>
                <a:lnTo>
                  <a:pt x="1327762" y="4238625"/>
                </a:lnTo>
                <a:lnTo>
                  <a:pt x="0" y="4238625"/>
                </a:lnTo>
                <a:lnTo>
                  <a:pt x="0" y="1737748"/>
                </a:lnTo>
                <a:lnTo>
                  <a:pt x="1713477" y="1737748"/>
                </a:lnTo>
                <a:lnTo>
                  <a:pt x="1713477" y="1080809"/>
                </a:lnTo>
                <a:lnTo>
                  <a:pt x="1716879" y="1080809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69A386C-9150-4346-8E85-7870313F6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73E4CBC-B5DF-43B5-9DD2-1C86398551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DOCUMENT CONFIDENTIEL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B283DA36-E5C1-4048-A365-3AE6D70E9F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pour une image  11">
            <a:extLst>
              <a:ext uri="{FF2B5EF4-FFF2-40B4-BE49-F238E27FC236}">
                <a16:creationId xmlns:a16="http://schemas.microsoft.com/office/drawing/2014/main" id="{7C8957F3-A206-44AD-9376-A56A84A383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41539" y="4308475"/>
            <a:ext cx="2079228" cy="19177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pic>
        <p:nvPicPr>
          <p:cNvPr id="9" name="Image 8" descr="Une image contenant grand, carrelé, groupe, douche&#10;&#10;Description générée automatiquement">
            <a:extLst>
              <a:ext uri="{FF2B5EF4-FFF2-40B4-BE49-F238E27FC236}">
                <a16:creationId xmlns:a16="http://schemas.microsoft.com/office/drawing/2014/main" id="{41B4F181-DBCD-401A-9097-68C848EAEC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2290" y="4"/>
            <a:ext cx="303371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27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A74B8159-D0E1-43FD-B980-14C6939F99C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52040" y="1882078"/>
            <a:ext cx="4553962" cy="3770487"/>
          </a:xfrm>
          <a:custGeom>
            <a:avLst/>
            <a:gdLst>
              <a:gd name="connsiteX0" fmla="*/ 1820010 w 4203657"/>
              <a:gd name="connsiteY0" fmla="*/ 814 h 3770487"/>
              <a:gd name="connsiteX1" fmla="*/ 2821025 w 4203657"/>
              <a:gd name="connsiteY1" fmla="*/ 256959 h 3770487"/>
              <a:gd name="connsiteX2" fmla="*/ 2995575 w 4203657"/>
              <a:gd name="connsiteY2" fmla="*/ 386857 h 3770487"/>
              <a:gd name="connsiteX3" fmla="*/ 3591667 w 4203657"/>
              <a:gd name="connsiteY3" fmla="*/ 912796 h 3770487"/>
              <a:gd name="connsiteX4" fmla="*/ 3723662 w 4203657"/>
              <a:gd name="connsiteY4" fmla="*/ 1184170 h 3770487"/>
              <a:gd name="connsiteX5" fmla="*/ 3625013 w 4203657"/>
              <a:gd name="connsiteY5" fmla="*/ 1469384 h 3770487"/>
              <a:gd name="connsiteX6" fmla="*/ 3353693 w 4203657"/>
              <a:gd name="connsiteY6" fmla="*/ 1601353 h 3770487"/>
              <a:gd name="connsiteX7" fmla="*/ 3329582 w 4203657"/>
              <a:gd name="connsiteY7" fmla="*/ 1602088 h 3770487"/>
              <a:gd name="connsiteX8" fmla="*/ 3068452 w 4203657"/>
              <a:gd name="connsiteY8" fmla="*/ 1502649 h 3770487"/>
              <a:gd name="connsiteX9" fmla="*/ 3067771 w 4203657"/>
              <a:gd name="connsiteY9" fmla="*/ 1502050 h 3770487"/>
              <a:gd name="connsiteX10" fmla="*/ 2509765 w 4203657"/>
              <a:gd name="connsiteY10" fmla="*/ 1006596 h 3770487"/>
              <a:gd name="connsiteX11" fmla="*/ 2464950 w 4203657"/>
              <a:gd name="connsiteY11" fmla="*/ 971751 h 3770487"/>
              <a:gd name="connsiteX12" fmla="*/ 2398530 w 4203657"/>
              <a:gd name="connsiteY12" fmla="*/ 923803 h 3770487"/>
              <a:gd name="connsiteX13" fmla="*/ 1271404 w 4203657"/>
              <a:gd name="connsiteY13" fmla="*/ 972841 h 3770487"/>
              <a:gd name="connsiteX14" fmla="*/ 971369 w 4203657"/>
              <a:gd name="connsiteY14" fmla="*/ 2486881 h 3770487"/>
              <a:gd name="connsiteX15" fmla="*/ 1341720 w 4203657"/>
              <a:gd name="connsiteY15" fmla="*/ 2827127 h 3770487"/>
              <a:gd name="connsiteX16" fmla="*/ 2074330 w 4203657"/>
              <a:gd name="connsiteY16" fmla="*/ 2951440 h 3770487"/>
              <a:gd name="connsiteX17" fmla="*/ 2599261 w 4203657"/>
              <a:gd name="connsiteY17" fmla="*/ 2664183 h 3770487"/>
              <a:gd name="connsiteX18" fmla="*/ 3057336 w 4203657"/>
              <a:gd name="connsiteY18" fmla="*/ 2303722 h 3770487"/>
              <a:gd name="connsiteX19" fmla="*/ 3060551 w 4203657"/>
              <a:gd name="connsiteY19" fmla="*/ 2300943 h 3770487"/>
              <a:gd name="connsiteX20" fmla="*/ 4203657 w 4203657"/>
              <a:gd name="connsiteY20" fmla="*/ 1336648 h 3770487"/>
              <a:gd name="connsiteX21" fmla="*/ 4203657 w 4203657"/>
              <a:gd name="connsiteY21" fmla="*/ 2368147 h 3770487"/>
              <a:gd name="connsiteX22" fmla="*/ 3575157 w 4203657"/>
              <a:gd name="connsiteY22" fmla="*/ 2898315 h 3770487"/>
              <a:gd name="connsiteX23" fmla="*/ 3100517 w 4203657"/>
              <a:gd name="connsiteY23" fmla="*/ 3275885 h 3770487"/>
              <a:gd name="connsiteX24" fmla="*/ 2268523 w 4203657"/>
              <a:gd name="connsiteY24" fmla="*/ 3715625 h 3770487"/>
              <a:gd name="connsiteX25" fmla="*/ 1565472 w 4203657"/>
              <a:gd name="connsiteY25" fmla="*/ 3747664 h 3770487"/>
              <a:gd name="connsiteX26" fmla="*/ 909635 w 4203657"/>
              <a:gd name="connsiteY26" fmla="*/ 3486724 h 3770487"/>
              <a:gd name="connsiteX27" fmla="*/ 315151 w 4203657"/>
              <a:gd name="connsiteY27" fmla="*/ 2924115 h 3770487"/>
              <a:gd name="connsiteX28" fmla="*/ 832508 w 4203657"/>
              <a:gd name="connsiteY28" fmla="*/ 317767 h 3770487"/>
              <a:gd name="connsiteX29" fmla="*/ 1820010 w 4203657"/>
              <a:gd name="connsiteY29" fmla="*/ 814 h 3770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203657" h="3770487">
                <a:moveTo>
                  <a:pt x="1820010" y="814"/>
                </a:moveTo>
                <a:cubicBezTo>
                  <a:pt x="2171045" y="-9538"/>
                  <a:pt x="2517230" y="79031"/>
                  <a:pt x="2821025" y="256959"/>
                </a:cubicBezTo>
                <a:cubicBezTo>
                  <a:pt x="2875730" y="289025"/>
                  <a:pt x="2932833" y="331498"/>
                  <a:pt x="2995575" y="386857"/>
                </a:cubicBezTo>
                <a:lnTo>
                  <a:pt x="3591667" y="912796"/>
                </a:lnTo>
                <a:cubicBezTo>
                  <a:pt x="3670483" y="982649"/>
                  <a:pt x="3717369" y="1079037"/>
                  <a:pt x="3723662" y="1184170"/>
                </a:cubicBezTo>
                <a:cubicBezTo>
                  <a:pt x="3729955" y="1289304"/>
                  <a:pt x="3694920" y="1390596"/>
                  <a:pt x="3625013" y="1469384"/>
                </a:cubicBezTo>
                <a:cubicBezTo>
                  <a:pt x="3555242" y="1548146"/>
                  <a:pt x="3458826" y="1595059"/>
                  <a:pt x="3353693" y="1601353"/>
                </a:cubicBezTo>
                <a:cubicBezTo>
                  <a:pt x="3345629" y="1601843"/>
                  <a:pt x="3337592" y="1602088"/>
                  <a:pt x="3329582" y="1602088"/>
                </a:cubicBezTo>
                <a:cubicBezTo>
                  <a:pt x="3233140" y="1602088"/>
                  <a:pt x="3141192" y="1567244"/>
                  <a:pt x="3068452" y="1502649"/>
                </a:cubicBezTo>
                <a:lnTo>
                  <a:pt x="3067771" y="1502050"/>
                </a:lnTo>
                <a:cubicBezTo>
                  <a:pt x="2822278" y="1281594"/>
                  <a:pt x="2543711" y="1033431"/>
                  <a:pt x="2509765" y="1006596"/>
                </a:cubicBezTo>
                <a:cubicBezTo>
                  <a:pt x="2492875" y="993737"/>
                  <a:pt x="2478054" y="982077"/>
                  <a:pt x="2464950" y="971751"/>
                </a:cubicBezTo>
                <a:cubicBezTo>
                  <a:pt x="2436153" y="949057"/>
                  <a:pt x="2417110" y="934073"/>
                  <a:pt x="2398530" y="923803"/>
                </a:cubicBezTo>
                <a:cubicBezTo>
                  <a:pt x="2042100" y="726994"/>
                  <a:pt x="1610206" y="745792"/>
                  <a:pt x="1271404" y="972841"/>
                </a:cubicBezTo>
                <a:cubicBezTo>
                  <a:pt x="772409" y="1307148"/>
                  <a:pt x="637825" y="1986333"/>
                  <a:pt x="971369" y="2486881"/>
                </a:cubicBezTo>
                <a:cubicBezTo>
                  <a:pt x="1041440" y="2592096"/>
                  <a:pt x="1186785" y="2725617"/>
                  <a:pt x="1341720" y="2827127"/>
                </a:cubicBezTo>
                <a:cubicBezTo>
                  <a:pt x="1571520" y="2977649"/>
                  <a:pt x="1811156" y="3018323"/>
                  <a:pt x="2074330" y="2951440"/>
                </a:cubicBezTo>
                <a:cubicBezTo>
                  <a:pt x="2192186" y="2921472"/>
                  <a:pt x="2378614" y="2819472"/>
                  <a:pt x="2599261" y="2664183"/>
                </a:cubicBezTo>
                <a:cubicBezTo>
                  <a:pt x="2785717" y="2532950"/>
                  <a:pt x="2962556" y="2387987"/>
                  <a:pt x="3057336" y="2303722"/>
                </a:cubicBezTo>
                <a:lnTo>
                  <a:pt x="3060551" y="2300943"/>
                </a:lnTo>
                <a:lnTo>
                  <a:pt x="4203657" y="1336648"/>
                </a:lnTo>
                <a:lnTo>
                  <a:pt x="4203657" y="2368147"/>
                </a:lnTo>
                <a:lnTo>
                  <a:pt x="3575157" y="2898315"/>
                </a:lnTo>
                <a:cubicBezTo>
                  <a:pt x="3535299" y="2933759"/>
                  <a:pt x="3345384" y="3100136"/>
                  <a:pt x="3100517" y="3275885"/>
                </a:cubicBezTo>
                <a:cubicBezTo>
                  <a:pt x="2773702" y="3510453"/>
                  <a:pt x="2493773" y="3658386"/>
                  <a:pt x="2268523" y="3715625"/>
                </a:cubicBezTo>
                <a:cubicBezTo>
                  <a:pt x="2032347" y="3775725"/>
                  <a:pt x="1795790" y="3786513"/>
                  <a:pt x="1565472" y="3747664"/>
                </a:cubicBezTo>
                <a:cubicBezTo>
                  <a:pt x="1335399" y="3708869"/>
                  <a:pt x="1114753" y="3621063"/>
                  <a:pt x="909635" y="3486724"/>
                </a:cubicBezTo>
                <a:cubicBezTo>
                  <a:pt x="792405" y="3409924"/>
                  <a:pt x="499863" y="3201374"/>
                  <a:pt x="315151" y="2924115"/>
                </a:cubicBezTo>
                <a:cubicBezTo>
                  <a:pt x="-258846" y="2062670"/>
                  <a:pt x="-26785" y="893480"/>
                  <a:pt x="832508" y="317767"/>
                </a:cubicBezTo>
                <a:cubicBezTo>
                  <a:pt x="1126413" y="120823"/>
                  <a:pt x="1467885" y="11221"/>
                  <a:pt x="1820010" y="814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69A386C-9150-4346-8E85-7870313F6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73E4CBC-B5DF-43B5-9DD2-1C86398551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DOCUMENT CONFIDENTIEL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B283DA36-E5C1-4048-A365-3AE6D70E9F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3031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C3FAF642-24C3-488D-B1E3-5B82F3FBDFF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765144"/>
            <a:ext cx="4553962" cy="3991825"/>
          </a:xfrm>
          <a:custGeom>
            <a:avLst/>
            <a:gdLst>
              <a:gd name="connsiteX0" fmla="*/ 1723120 w 4203657"/>
              <a:gd name="connsiteY0" fmla="*/ 0 h 3991825"/>
              <a:gd name="connsiteX1" fmla="*/ 4203657 w 4203657"/>
              <a:gd name="connsiteY1" fmla="*/ 1995299 h 3991825"/>
              <a:gd name="connsiteX2" fmla="*/ 1732437 w 4203657"/>
              <a:gd name="connsiteY2" fmla="*/ 3991825 h 3991825"/>
              <a:gd name="connsiteX3" fmla="*/ 504429 w 4203657"/>
              <a:gd name="connsiteY3" fmla="*/ 3027508 h 3991825"/>
              <a:gd name="connsiteX4" fmla="*/ 356550 w 4203657"/>
              <a:gd name="connsiteY4" fmla="*/ 2764361 h 3991825"/>
              <a:gd name="connsiteX5" fmla="*/ 438090 w 4203657"/>
              <a:gd name="connsiteY5" fmla="*/ 2473807 h 3991825"/>
              <a:gd name="connsiteX6" fmla="*/ 701128 w 4203657"/>
              <a:gd name="connsiteY6" fmla="*/ 2326010 h 3991825"/>
              <a:gd name="connsiteX7" fmla="*/ 991736 w 4203657"/>
              <a:gd name="connsiteY7" fmla="*/ 2407632 h 3991825"/>
              <a:gd name="connsiteX8" fmla="*/ 1725626 w 4203657"/>
              <a:gd name="connsiteY8" fmla="*/ 2983646 h 3991825"/>
              <a:gd name="connsiteX9" fmla="*/ 2947261 w 4203657"/>
              <a:gd name="connsiteY9" fmla="*/ 1996689 h 3991825"/>
              <a:gd name="connsiteX10" fmla="*/ 1734999 w 4203657"/>
              <a:gd name="connsiteY10" fmla="*/ 1021529 h 3991825"/>
              <a:gd name="connsiteX11" fmla="*/ 0 w 4203657"/>
              <a:gd name="connsiteY11" fmla="*/ 2485080 h 3991825"/>
              <a:gd name="connsiteX12" fmla="*/ 0 w 4203657"/>
              <a:gd name="connsiteY12" fmla="*/ 1453581 h 399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03657" h="3991825">
                <a:moveTo>
                  <a:pt x="1723120" y="0"/>
                </a:moveTo>
                <a:lnTo>
                  <a:pt x="4203657" y="1995299"/>
                </a:lnTo>
                <a:lnTo>
                  <a:pt x="1732437" y="3991825"/>
                </a:lnTo>
                <a:lnTo>
                  <a:pt x="504429" y="3027508"/>
                </a:lnTo>
                <a:cubicBezTo>
                  <a:pt x="421553" y="2962341"/>
                  <a:pt x="369082" y="2868922"/>
                  <a:pt x="356550" y="2764361"/>
                </a:cubicBezTo>
                <a:cubicBezTo>
                  <a:pt x="344018" y="2659773"/>
                  <a:pt x="372978" y="2556574"/>
                  <a:pt x="438090" y="2473807"/>
                </a:cubicBezTo>
                <a:cubicBezTo>
                  <a:pt x="503094" y="2391068"/>
                  <a:pt x="596539" y="2338542"/>
                  <a:pt x="701128" y="2326010"/>
                </a:cubicBezTo>
                <a:cubicBezTo>
                  <a:pt x="805744" y="2313478"/>
                  <a:pt x="908943" y="2342466"/>
                  <a:pt x="991736" y="2407632"/>
                </a:cubicBezTo>
                <a:lnTo>
                  <a:pt x="1725626" y="2983646"/>
                </a:lnTo>
                <a:lnTo>
                  <a:pt x="2947261" y="1996689"/>
                </a:lnTo>
                <a:lnTo>
                  <a:pt x="1734999" y="1021529"/>
                </a:lnTo>
                <a:lnTo>
                  <a:pt x="0" y="2485080"/>
                </a:lnTo>
                <a:lnTo>
                  <a:pt x="0" y="1453581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69A386C-9150-4346-8E85-7870313F6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73E4CBC-B5DF-43B5-9DD2-1C86398551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DOCUMENT CONFIDENTIEL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B283DA36-E5C1-4048-A365-3AE6D70E9F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7269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bg>
      <p:bgPr>
        <a:gradFill>
          <a:gsLst>
            <a:gs pos="0">
              <a:srgbClr val="E0E6EC"/>
            </a:gs>
            <a:gs pos="10000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FF055365-4DC3-4093-A46A-3A21C6A8BD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699766"/>
            <a:ext cx="9905998" cy="6158234"/>
          </a:xfrm>
          <a:custGeom>
            <a:avLst/>
            <a:gdLst>
              <a:gd name="connsiteX0" fmla="*/ 6648291 w 9143998"/>
              <a:gd name="connsiteY0" fmla="*/ 1980781 h 6158234"/>
              <a:gd name="connsiteX1" fmla="*/ 9143998 w 9143998"/>
              <a:gd name="connsiteY1" fmla="*/ 3988361 h 6158234"/>
              <a:gd name="connsiteX2" fmla="*/ 9143998 w 9143998"/>
              <a:gd name="connsiteY2" fmla="*/ 4519461 h 6158234"/>
              <a:gd name="connsiteX3" fmla="*/ 7115566 w 9143998"/>
              <a:gd name="connsiteY3" fmla="*/ 6158234 h 6158234"/>
              <a:gd name="connsiteX4" fmla="*/ 6187701 w 9143998"/>
              <a:gd name="connsiteY4" fmla="*/ 6158234 h 6158234"/>
              <a:gd name="connsiteX5" fmla="*/ 5254096 w 9143998"/>
              <a:gd name="connsiteY5" fmla="*/ 5425096 h 6158234"/>
              <a:gd name="connsiteX6" fmla="*/ 5094787 w 9143998"/>
              <a:gd name="connsiteY6" fmla="*/ 5141763 h 6158234"/>
              <a:gd name="connsiteX7" fmla="*/ 5182611 w 9143998"/>
              <a:gd name="connsiteY7" fmla="*/ 4828893 h 6158234"/>
              <a:gd name="connsiteX8" fmla="*/ 5465944 w 9143998"/>
              <a:gd name="connsiteY8" fmla="*/ 4669712 h 6158234"/>
              <a:gd name="connsiteX9" fmla="*/ 5778946 w 9143998"/>
              <a:gd name="connsiteY9" fmla="*/ 4757536 h 6158234"/>
              <a:gd name="connsiteX10" fmla="*/ 6651035 w 9143998"/>
              <a:gd name="connsiteY10" fmla="*/ 5441957 h 6158234"/>
              <a:gd name="connsiteX11" fmla="*/ 8120243 w 9143998"/>
              <a:gd name="connsiteY11" fmla="*/ 4254905 h 6158234"/>
              <a:gd name="connsiteX12" fmla="*/ 6660967 w 9143998"/>
              <a:gd name="connsiteY12" fmla="*/ 3081054 h 6158234"/>
              <a:gd name="connsiteX13" fmla="*/ 3897803 w 9143998"/>
              <a:gd name="connsiteY13" fmla="*/ 5411898 h 6158234"/>
              <a:gd name="connsiteX14" fmla="*/ 2870463 w 9143998"/>
              <a:gd name="connsiteY14" fmla="*/ 6153715 h 6158234"/>
              <a:gd name="connsiteX15" fmla="*/ 2861792 w 9143998"/>
              <a:gd name="connsiteY15" fmla="*/ 6158234 h 6158234"/>
              <a:gd name="connsiteX16" fmla="*/ 957762 w 9143998"/>
              <a:gd name="connsiteY16" fmla="*/ 6158234 h 6158234"/>
              <a:gd name="connsiteX17" fmla="*/ 844771 w 9143998"/>
              <a:gd name="connsiteY17" fmla="*/ 6091874 h 6158234"/>
              <a:gd name="connsiteX18" fmla="*/ 164401 w 9143998"/>
              <a:gd name="connsiteY18" fmla="*/ 5448360 h 6158234"/>
              <a:gd name="connsiteX19" fmla="*/ 52159 w 9143998"/>
              <a:gd name="connsiteY19" fmla="*/ 5259901 h 6158234"/>
              <a:gd name="connsiteX20" fmla="*/ 0 w 9143998"/>
              <a:gd name="connsiteY20" fmla="*/ 5147967 h 6158234"/>
              <a:gd name="connsiteX21" fmla="*/ 0 w 9143998"/>
              <a:gd name="connsiteY21" fmla="*/ 3364296 h 6158234"/>
              <a:gd name="connsiteX22" fmla="*/ 51216 w 9143998"/>
              <a:gd name="connsiteY22" fmla="*/ 3253890 h 6158234"/>
              <a:gd name="connsiteX23" fmla="*/ 755509 w 9143998"/>
              <a:gd name="connsiteY23" fmla="*/ 2469689 h 6158234"/>
              <a:gd name="connsiteX24" fmla="*/ 1884011 w 9143998"/>
              <a:gd name="connsiteY24" fmla="*/ 2107551 h 6158234"/>
              <a:gd name="connsiteX25" fmla="*/ 3027805 w 9143998"/>
              <a:gd name="connsiteY25" fmla="*/ 2400294 h 6158234"/>
              <a:gd name="connsiteX26" fmla="*/ 3225145 w 9143998"/>
              <a:gd name="connsiteY26" fmla="*/ 2547319 h 6158234"/>
              <a:gd name="connsiteX27" fmla="*/ 3916362 w 9143998"/>
              <a:gd name="connsiteY27" fmla="*/ 3157246 h 6158234"/>
              <a:gd name="connsiteX28" fmla="*/ 4058812 w 9143998"/>
              <a:gd name="connsiteY28" fmla="*/ 3449728 h 6158234"/>
              <a:gd name="connsiteX29" fmla="*/ 3952563 w 9143998"/>
              <a:gd name="connsiteY29" fmla="*/ 3756848 h 6158234"/>
              <a:gd name="connsiteX30" fmla="*/ 3660341 w 9143998"/>
              <a:gd name="connsiteY30" fmla="*/ 3898907 h 6158234"/>
              <a:gd name="connsiteX31" fmla="*/ 3353222 w 9143998"/>
              <a:gd name="connsiteY31" fmla="*/ 3792658 h 6158234"/>
              <a:gd name="connsiteX32" fmla="*/ 2703172 w 9143998"/>
              <a:gd name="connsiteY32" fmla="*/ 3215665 h 6158234"/>
              <a:gd name="connsiteX33" fmla="*/ 2651550 w 9143998"/>
              <a:gd name="connsiteY33" fmla="*/ 3175542 h 6158234"/>
              <a:gd name="connsiteX34" fmla="*/ 2569999 w 9143998"/>
              <a:gd name="connsiteY34" fmla="*/ 3116994 h 6158234"/>
              <a:gd name="connsiteX35" fmla="*/ 1228213 w 9143998"/>
              <a:gd name="connsiteY35" fmla="*/ 3175412 h 6158234"/>
              <a:gd name="connsiteX36" fmla="*/ 871040 w 9143998"/>
              <a:gd name="connsiteY36" fmla="*/ 4977486 h 6158234"/>
              <a:gd name="connsiteX37" fmla="*/ 1310025 w 9143998"/>
              <a:gd name="connsiteY37" fmla="*/ 5381447 h 6158234"/>
              <a:gd name="connsiteX38" fmla="*/ 2186035 w 9143998"/>
              <a:gd name="connsiteY38" fmla="*/ 5530040 h 6158234"/>
              <a:gd name="connsiteX39" fmla="*/ 3340282 w 9143998"/>
              <a:gd name="connsiteY39" fmla="*/ 4771259 h 6158234"/>
              <a:gd name="connsiteX40" fmla="*/ 3343419 w 9143998"/>
              <a:gd name="connsiteY40" fmla="*/ 4768646 h 6158234"/>
              <a:gd name="connsiteX41" fmla="*/ 9143998 w 9143998"/>
              <a:gd name="connsiteY41" fmla="*/ 0 h 6158234"/>
              <a:gd name="connsiteX42" fmla="*/ 9143998 w 9143998"/>
              <a:gd name="connsiteY42" fmla="*/ 1089832 h 6158234"/>
              <a:gd name="connsiteX43" fmla="*/ 8785058 w 9143998"/>
              <a:gd name="connsiteY43" fmla="*/ 1378566 h 6158234"/>
              <a:gd name="connsiteX44" fmla="*/ 9143998 w 9143998"/>
              <a:gd name="connsiteY44" fmla="*/ 1668547 h 6158234"/>
              <a:gd name="connsiteX45" fmla="*/ 9143998 w 9143998"/>
              <a:gd name="connsiteY45" fmla="*/ 2760148 h 6158234"/>
              <a:gd name="connsiteX46" fmla="*/ 7432034 w 9143998"/>
              <a:gd name="connsiteY46" fmla="*/ 1377127 h 6158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9143998" h="6158234">
                <a:moveTo>
                  <a:pt x="6648291" y="1980781"/>
                </a:moveTo>
                <a:lnTo>
                  <a:pt x="9143998" y="3988361"/>
                </a:lnTo>
                <a:lnTo>
                  <a:pt x="9143998" y="4519461"/>
                </a:lnTo>
                <a:lnTo>
                  <a:pt x="7115566" y="6158234"/>
                </a:lnTo>
                <a:lnTo>
                  <a:pt x="6187701" y="6158234"/>
                </a:lnTo>
                <a:lnTo>
                  <a:pt x="5254096" y="5425096"/>
                </a:lnTo>
                <a:cubicBezTo>
                  <a:pt x="5164835" y="5354916"/>
                  <a:pt x="5108249" y="5254416"/>
                  <a:pt x="5094787" y="5141763"/>
                </a:cubicBezTo>
                <a:cubicBezTo>
                  <a:pt x="5081326" y="5029108"/>
                  <a:pt x="5112430" y="4918022"/>
                  <a:pt x="5182611" y="4828893"/>
                </a:cubicBezTo>
                <a:cubicBezTo>
                  <a:pt x="5252660" y="4739763"/>
                  <a:pt x="5353292" y="4683174"/>
                  <a:pt x="5465944" y="4669712"/>
                </a:cubicBezTo>
                <a:cubicBezTo>
                  <a:pt x="5578598" y="4656121"/>
                  <a:pt x="5689815" y="4687356"/>
                  <a:pt x="5778946" y="4757536"/>
                </a:cubicBezTo>
                <a:lnTo>
                  <a:pt x="6651035" y="5441957"/>
                </a:lnTo>
                <a:lnTo>
                  <a:pt x="8120243" y="4254905"/>
                </a:lnTo>
                <a:lnTo>
                  <a:pt x="6660967" y="3081054"/>
                </a:lnTo>
                <a:lnTo>
                  <a:pt x="3897803" y="5411898"/>
                </a:lnTo>
                <a:cubicBezTo>
                  <a:pt x="3824487" y="5477079"/>
                  <a:pt x="3354863" y="5887844"/>
                  <a:pt x="2870463" y="6153715"/>
                </a:cubicBezTo>
                <a:lnTo>
                  <a:pt x="2861792" y="6158234"/>
                </a:lnTo>
                <a:lnTo>
                  <a:pt x="957762" y="6158234"/>
                </a:lnTo>
                <a:lnTo>
                  <a:pt x="844771" y="6091874"/>
                </a:lnTo>
                <a:cubicBezTo>
                  <a:pt x="710553" y="6003789"/>
                  <a:pt x="375335" y="5765019"/>
                  <a:pt x="164401" y="5448360"/>
                </a:cubicBezTo>
                <a:cubicBezTo>
                  <a:pt x="123406" y="5386830"/>
                  <a:pt x="86008" y="5323927"/>
                  <a:pt x="52159" y="5259901"/>
                </a:cubicBezTo>
                <a:lnTo>
                  <a:pt x="0" y="5147967"/>
                </a:lnTo>
                <a:lnTo>
                  <a:pt x="0" y="3364296"/>
                </a:lnTo>
                <a:lnTo>
                  <a:pt x="51216" y="3253890"/>
                </a:lnTo>
                <a:cubicBezTo>
                  <a:pt x="211832" y="2947234"/>
                  <a:pt x="448676" y="2675362"/>
                  <a:pt x="755509" y="2469689"/>
                </a:cubicBezTo>
                <a:cubicBezTo>
                  <a:pt x="1091380" y="2244643"/>
                  <a:pt x="1481619" y="2119442"/>
                  <a:pt x="1884011" y="2107551"/>
                </a:cubicBezTo>
                <a:cubicBezTo>
                  <a:pt x="2284967" y="2095919"/>
                  <a:pt x="2680563" y="2196941"/>
                  <a:pt x="3027805" y="2400294"/>
                </a:cubicBezTo>
                <a:cubicBezTo>
                  <a:pt x="3089358" y="2436364"/>
                  <a:pt x="3153920" y="2484458"/>
                  <a:pt x="3225145" y="2547319"/>
                </a:cubicBezTo>
                <a:lnTo>
                  <a:pt x="3916362" y="3157246"/>
                </a:lnTo>
                <a:cubicBezTo>
                  <a:pt x="4001570" y="3232654"/>
                  <a:pt x="4052017" y="3336551"/>
                  <a:pt x="4058812" y="3449728"/>
                </a:cubicBezTo>
                <a:cubicBezTo>
                  <a:pt x="4065607" y="3562905"/>
                  <a:pt x="4027839" y="3672031"/>
                  <a:pt x="3952563" y="3756848"/>
                </a:cubicBezTo>
                <a:cubicBezTo>
                  <a:pt x="3877415" y="3841667"/>
                  <a:pt x="3773518" y="3892112"/>
                  <a:pt x="3660341" y="3898907"/>
                </a:cubicBezTo>
                <a:cubicBezTo>
                  <a:pt x="3547164" y="3905835"/>
                  <a:pt x="3438039" y="3867934"/>
                  <a:pt x="3353222" y="3792658"/>
                </a:cubicBezTo>
                <a:cubicBezTo>
                  <a:pt x="3123077" y="3586169"/>
                  <a:pt x="2743948" y="3247422"/>
                  <a:pt x="2703172" y="3215665"/>
                </a:cubicBezTo>
                <a:cubicBezTo>
                  <a:pt x="2684223" y="3201289"/>
                  <a:pt x="2667234" y="3187827"/>
                  <a:pt x="2651550" y="3175542"/>
                </a:cubicBezTo>
                <a:cubicBezTo>
                  <a:pt x="2618094" y="3149273"/>
                  <a:pt x="2593916" y="3130193"/>
                  <a:pt x="2569999" y="3116994"/>
                </a:cubicBezTo>
                <a:cubicBezTo>
                  <a:pt x="2145652" y="2882799"/>
                  <a:pt x="1631521" y="2905147"/>
                  <a:pt x="1228213" y="3175412"/>
                </a:cubicBezTo>
                <a:cubicBezTo>
                  <a:pt x="634231" y="3573360"/>
                  <a:pt x="474006" y="4381805"/>
                  <a:pt x="871040" y="4977486"/>
                </a:cubicBezTo>
                <a:cubicBezTo>
                  <a:pt x="954549" y="5102948"/>
                  <a:pt x="1126929" y="5261474"/>
                  <a:pt x="1310025" y="5381447"/>
                </a:cubicBezTo>
                <a:cubicBezTo>
                  <a:pt x="1580943" y="5558922"/>
                  <a:pt x="1875647" y="5608978"/>
                  <a:pt x="2186035" y="5530040"/>
                </a:cubicBezTo>
                <a:cubicBezTo>
                  <a:pt x="2492893" y="5452018"/>
                  <a:pt x="3056818" y="5023227"/>
                  <a:pt x="3340282" y="4771259"/>
                </a:cubicBezTo>
                <a:lnTo>
                  <a:pt x="3343419" y="4768646"/>
                </a:lnTo>
                <a:close/>
                <a:moveTo>
                  <a:pt x="9143998" y="0"/>
                </a:moveTo>
                <a:lnTo>
                  <a:pt x="9143998" y="1089832"/>
                </a:lnTo>
                <a:lnTo>
                  <a:pt x="8785058" y="1378566"/>
                </a:lnTo>
                <a:lnTo>
                  <a:pt x="9143998" y="1668547"/>
                </a:lnTo>
                <a:lnTo>
                  <a:pt x="9143998" y="2760148"/>
                </a:lnTo>
                <a:lnTo>
                  <a:pt x="7432034" y="1377127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09353B5C-51B5-486B-8370-F2AA964BB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4054" y="1194169"/>
            <a:ext cx="6837892" cy="486287"/>
          </a:xfrm>
        </p:spPr>
        <p:txBody>
          <a:bodyPr wrap="square" anchor="b">
            <a:spAutoFit/>
          </a:bodyPr>
          <a:lstStyle>
            <a:lvl1pPr algn="ctr">
              <a:lnSpc>
                <a:spcPct val="80000"/>
              </a:lnSpc>
              <a:defRPr sz="3200" cap="none" baseline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3"/>
                    </a:gs>
                    <a:gs pos="65000">
                      <a:schemeClr val="accent2"/>
                    </a:gs>
                    <a:gs pos="32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F006A120-E7B7-415C-BE5E-FCAE89DBFB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1976" y="1764921"/>
            <a:ext cx="1262059" cy="215444"/>
          </a:xfrm>
          <a:solidFill>
            <a:schemeClr val="tx1"/>
          </a:solidFill>
        </p:spPr>
        <p:txBody>
          <a:bodyPr wrap="none" lIns="144000" anchor="ctr">
            <a:spAutoFit/>
          </a:bodyPr>
          <a:lstStyle>
            <a:lvl1pPr marL="0" indent="0" algn="ctr">
              <a:lnSpc>
                <a:spcPct val="100000"/>
              </a:lnSpc>
              <a:buNone/>
              <a:defRPr sz="800" cap="all" spc="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sous-titres</a:t>
            </a:r>
            <a:endParaRPr lang="en-US"/>
          </a:p>
        </p:txBody>
      </p:sp>
      <p:pic>
        <p:nvPicPr>
          <p:cNvPr id="19" name="Image 18" descr="Une image contenant assiette, dessin, horloge&#10;&#10;Description générée automatiquement">
            <a:extLst>
              <a:ext uri="{FF2B5EF4-FFF2-40B4-BE49-F238E27FC236}">
                <a16:creationId xmlns:a16="http://schemas.microsoft.com/office/drawing/2014/main" id="{E5973603-ECD9-4A43-8E2F-480B6E1FB4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8789" y="2169171"/>
            <a:ext cx="2148424" cy="315880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5168F135-CB5A-4399-A398-18867ADD063E}"/>
              </a:ext>
            </a:extLst>
          </p:cNvPr>
          <p:cNvGrpSpPr/>
          <p:nvPr userDrawn="1"/>
        </p:nvGrpSpPr>
        <p:grpSpPr>
          <a:xfrm>
            <a:off x="4329339" y="6384441"/>
            <a:ext cx="1247328" cy="276999"/>
            <a:chOff x="244925" y="6384436"/>
            <a:chExt cx="1151380" cy="276999"/>
          </a:xfrm>
        </p:grpSpPr>
        <p:sp>
          <p:nvSpPr>
            <p:cNvPr id="21" name="ZoneTexte 20">
              <a:hlinkClick r:id="rId3"/>
              <a:extLst>
                <a:ext uri="{FF2B5EF4-FFF2-40B4-BE49-F238E27FC236}">
                  <a16:creationId xmlns:a16="http://schemas.microsoft.com/office/drawing/2014/main" id="{49C9D25B-05B6-4230-9DDD-1538ED9825DA}"/>
                </a:ext>
              </a:extLst>
            </p:cNvPr>
            <p:cNvSpPr txBox="1"/>
            <p:nvPr/>
          </p:nvSpPr>
          <p:spPr>
            <a:xfrm>
              <a:off x="244925" y="6384436"/>
              <a:ext cx="11513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/>
                <a:t>www.photosol.fr</a:t>
              </a:r>
              <a:endParaRPr lang="en-US" sz="1200"/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693D2D49-2E8C-4576-AE10-D1700FD3A776}"/>
                </a:ext>
              </a:extLst>
            </p:cNvPr>
            <p:cNvCxnSpPr/>
            <p:nvPr/>
          </p:nvCxnSpPr>
          <p:spPr>
            <a:xfrm>
              <a:off x="304800" y="6657975"/>
              <a:ext cx="1028700" cy="0"/>
            </a:xfrm>
            <a:prstGeom prst="line">
              <a:avLst/>
            </a:prstGeom>
            <a:ln w="19050">
              <a:gradFill>
                <a:gsLst>
                  <a:gs pos="0">
                    <a:schemeClr val="tx1"/>
                  </a:gs>
                  <a:gs pos="33000">
                    <a:schemeClr val="accent1"/>
                  </a:gs>
                  <a:gs pos="68000">
                    <a:schemeClr val="accent2"/>
                  </a:gs>
                  <a:gs pos="100000">
                    <a:schemeClr val="accent3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04007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Une image contenant grand, carrelé, groupe, douche&#10;&#10;Description générée automatiquement">
            <a:extLst>
              <a:ext uri="{FF2B5EF4-FFF2-40B4-BE49-F238E27FC236}">
                <a16:creationId xmlns:a16="http://schemas.microsoft.com/office/drawing/2014/main" id="{3EEEEEEB-5E13-41A0-85EB-B0F24A3FC2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2290" y="4"/>
            <a:ext cx="3033711" cy="6857999"/>
          </a:xfrm>
          <a:prstGeom prst="rect">
            <a:avLst/>
          </a:prstGeom>
        </p:spPr>
      </p:pic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FF4EB132-4562-416D-A115-53F1509C731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870576" y="1357314"/>
            <a:ext cx="3510492" cy="4238625"/>
          </a:xfrm>
          <a:custGeom>
            <a:avLst/>
            <a:gdLst>
              <a:gd name="connsiteX0" fmla="*/ 1716879 w 3240454"/>
              <a:gd name="connsiteY0" fmla="*/ 0 h 4238625"/>
              <a:gd name="connsiteX1" fmla="*/ 3240454 w 3240454"/>
              <a:gd name="connsiteY1" fmla="*/ 0 h 4238625"/>
              <a:gd name="connsiteX2" fmla="*/ 3240454 w 3240454"/>
              <a:gd name="connsiteY2" fmla="*/ 2828010 h 4238625"/>
              <a:gd name="connsiteX3" fmla="*/ 1327762 w 3240454"/>
              <a:gd name="connsiteY3" fmla="*/ 2828010 h 4238625"/>
              <a:gd name="connsiteX4" fmla="*/ 1327762 w 3240454"/>
              <a:gd name="connsiteY4" fmla="*/ 4238625 h 4238625"/>
              <a:gd name="connsiteX5" fmla="*/ 0 w 3240454"/>
              <a:gd name="connsiteY5" fmla="*/ 4238625 h 4238625"/>
              <a:gd name="connsiteX6" fmla="*/ 0 w 3240454"/>
              <a:gd name="connsiteY6" fmla="*/ 1737748 h 4238625"/>
              <a:gd name="connsiteX7" fmla="*/ 1713477 w 3240454"/>
              <a:gd name="connsiteY7" fmla="*/ 1737748 h 4238625"/>
              <a:gd name="connsiteX8" fmla="*/ 1713477 w 3240454"/>
              <a:gd name="connsiteY8" fmla="*/ 1080809 h 4238625"/>
              <a:gd name="connsiteX9" fmla="*/ 1716879 w 3240454"/>
              <a:gd name="connsiteY9" fmla="*/ 1080809 h 423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0454" h="4238625">
                <a:moveTo>
                  <a:pt x="1716879" y="0"/>
                </a:moveTo>
                <a:lnTo>
                  <a:pt x="3240454" y="0"/>
                </a:lnTo>
                <a:lnTo>
                  <a:pt x="3240454" y="2828010"/>
                </a:lnTo>
                <a:lnTo>
                  <a:pt x="1327762" y="2828010"/>
                </a:lnTo>
                <a:lnTo>
                  <a:pt x="1327762" y="4238625"/>
                </a:lnTo>
                <a:lnTo>
                  <a:pt x="0" y="4238625"/>
                </a:lnTo>
                <a:lnTo>
                  <a:pt x="0" y="1737748"/>
                </a:lnTo>
                <a:lnTo>
                  <a:pt x="1713477" y="1737748"/>
                </a:lnTo>
                <a:lnTo>
                  <a:pt x="1713477" y="1080809"/>
                </a:lnTo>
                <a:lnTo>
                  <a:pt x="1716879" y="1080809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69A386C-9150-4346-8E85-7870313F6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73E4CBC-B5DF-43B5-9DD2-1C86398551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DOCUMENT CONFIDENTIEL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B283DA36-E5C1-4048-A365-3AE6D70E9F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Espace réservé pour une image  11">
            <a:extLst>
              <a:ext uri="{FF2B5EF4-FFF2-40B4-BE49-F238E27FC236}">
                <a16:creationId xmlns:a16="http://schemas.microsoft.com/office/drawing/2014/main" id="{7C8957F3-A206-44AD-9376-A56A84A383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41539" y="4308475"/>
            <a:ext cx="2079228" cy="19177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109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71A2F68-8C78-400A-ABBF-D3F2E90A0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57109" y="0"/>
            <a:ext cx="3848894" cy="6858000"/>
          </a:xfrm>
          <a:custGeom>
            <a:avLst/>
            <a:gdLst>
              <a:gd name="connsiteX0" fmla="*/ 0 w 3552825"/>
              <a:gd name="connsiteY0" fmla="*/ 0 h 6858000"/>
              <a:gd name="connsiteX1" fmla="*/ 3552825 w 3552825"/>
              <a:gd name="connsiteY1" fmla="*/ 0 h 6858000"/>
              <a:gd name="connsiteX2" fmla="*/ 3552825 w 3552825"/>
              <a:gd name="connsiteY2" fmla="*/ 6858000 h 6858000"/>
              <a:gd name="connsiteX3" fmla="*/ 0 w 3552825"/>
              <a:gd name="connsiteY3" fmla="*/ 6858000 h 6858000"/>
              <a:gd name="connsiteX4" fmla="*/ 0 w 3552825"/>
              <a:gd name="connsiteY4" fmla="*/ 6226967 h 6858000"/>
              <a:gd name="connsiteX5" fmla="*/ 895350 w 3552825"/>
              <a:gd name="connsiteY5" fmla="*/ 6226967 h 6858000"/>
              <a:gd name="connsiteX6" fmla="*/ 895350 w 3552825"/>
              <a:gd name="connsiteY6" fmla="*/ 1066700 h 6858000"/>
              <a:gd name="connsiteX7" fmla="*/ 0 w 3552825"/>
              <a:gd name="connsiteY7" fmla="*/ 10667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52825" h="6858000">
                <a:moveTo>
                  <a:pt x="0" y="0"/>
                </a:moveTo>
                <a:lnTo>
                  <a:pt x="3552825" y="0"/>
                </a:lnTo>
                <a:lnTo>
                  <a:pt x="3552825" y="6858000"/>
                </a:lnTo>
                <a:lnTo>
                  <a:pt x="0" y="6858000"/>
                </a:lnTo>
                <a:lnTo>
                  <a:pt x="0" y="6226967"/>
                </a:lnTo>
                <a:lnTo>
                  <a:pt x="895350" y="6226967"/>
                </a:lnTo>
                <a:lnTo>
                  <a:pt x="895350" y="1066700"/>
                </a:lnTo>
                <a:lnTo>
                  <a:pt x="0" y="106670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69A386C-9150-4346-8E85-7870313F6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67" y="365131"/>
            <a:ext cx="5462058" cy="48013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73E4CBC-B5DF-43B5-9DD2-1C86398551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DOCUMENT CONFIDENTIEL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B283DA36-E5C1-4048-A365-3AE6D70E9F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6208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BDDBDD5D-8750-4F3F-BC91-2A44517B0D6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4839494" cy="6858000"/>
          </a:xfrm>
          <a:solidFill>
            <a:schemeClr val="accent5"/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151" y="1538062"/>
            <a:ext cx="3157539" cy="650875"/>
          </a:xfrm>
        </p:spPr>
        <p:txBody>
          <a:bodyPr bIns="0" anchor="b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BBB72A6-C2F7-403D-8CA7-191AF8E989C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C92966-EDC0-49FF-B94E-AF5E4CDDAAB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26151" y="2576289"/>
            <a:ext cx="3157539" cy="650875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22AC43D-2AFC-4BB2-A484-2712F397C02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26151" y="3610237"/>
            <a:ext cx="3157539" cy="650875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6873F29-9DCE-4C90-A89D-171BC05D13A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26151" y="4644187"/>
            <a:ext cx="3157539" cy="650875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6450FC1-5718-4AC4-9CA7-7D13109E0C55}"/>
              </a:ext>
            </a:extLst>
          </p:cNvPr>
          <p:cNvSpPr txBox="1"/>
          <p:nvPr userDrawn="1"/>
        </p:nvSpPr>
        <p:spPr>
          <a:xfrm>
            <a:off x="5396709" y="1662906"/>
            <a:ext cx="753269" cy="600164"/>
          </a:xfrm>
          <a:prstGeom prst="rect">
            <a:avLst/>
          </a:prstGeom>
          <a:noFill/>
        </p:spPr>
        <p:txBody>
          <a:bodyPr wrap="square" bIns="0" rtlCol="0">
            <a:spAutoFit/>
          </a:bodyPr>
          <a:lstStyle/>
          <a:p>
            <a:r>
              <a:rPr lang="fr-FR" sz="3600" b="0">
                <a:latin typeface="Economica Next 02" pitchFamily="50" charset="0"/>
              </a:rPr>
              <a:t>01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C0AD460-6786-425D-933F-137DD5802C3C}"/>
              </a:ext>
            </a:extLst>
          </p:cNvPr>
          <p:cNvSpPr txBox="1"/>
          <p:nvPr userDrawn="1"/>
        </p:nvSpPr>
        <p:spPr>
          <a:xfrm>
            <a:off x="5396709" y="2639799"/>
            <a:ext cx="753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0">
                <a:solidFill>
                  <a:schemeClr val="accent1"/>
                </a:solidFill>
                <a:latin typeface="Economica Next 02" pitchFamily="50" charset="0"/>
              </a:rPr>
              <a:t>02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6D25C77-551C-4A7E-9FCF-484763041047}"/>
              </a:ext>
            </a:extLst>
          </p:cNvPr>
          <p:cNvSpPr txBox="1"/>
          <p:nvPr userDrawn="1"/>
        </p:nvSpPr>
        <p:spPr>
          <a:xfrm>
            <a:off x="5396709" y="3668495"/>
            <a:ext cx="753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0">
                <a:solidFill>
                  <a:schemeClr val="accent2"/>
                </a:solidFill>
                <a:latin typeface="Economica Next 02" pitchFamily="50" charset="0"/>
              </a:rPr>
              <a:t>03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07A0EE7-78F8-49C1-AB65-C1AB117A21A7}"/>
              </a:ext>
            </a:extLst>
          </p:cNvPr>
          <p:cNvSpPr txBox="1"/>
          <p:nvPr userDrawn="1"/>
        </p:nvSpPr>
        <p:spPr>
          <a:xfrm>
            <a:off x="5396709" y="4709899"/>
            <a:ext cx="753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0">
                <a:solidFill>
                  <a:schemeClr val="accent3"/>
                </a:solidFill>
                <a:latin typeface="Economica Next 02" pitchFamily="50" charset="0"/>
              </a:rPr>
              <a:t>04</a:t>
            </a:r>
          </a:p>
        </p:txBody>
      </p:sp>
      <p:sp>
        <p:nvSpPr>
          <p:cNvPr id="23" name="Espace réservé du pied de page 22">
            <a:extLst>
              <a:ext uri="{FF2B5EF4-FFF2-40B4-BE49-F238E27FC236}">
                <a16:creationId xmlns:a16="http://schemas.microsoft.com/office/drawing/2014/main" id="{4187BE84-F7DA-47D7-A238-6E694F46025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701111" y="6529922"/>
            <a:ext cx="3343275" cy="184666"/>
          </a:xfrm>
        </p:spPr>
        <p:txBody>
          <a:bodyPr/>
          <a:lstStyle/>
          <a:p>
            <a:r>
              <a:rPr lang="fr-FR"/>
              <a:t>DOCUMENT CONFIDENTIEL</a:t>
            </a:r>
          </a:p>
        </p:txBody>
      </p:sp>
    </p:spTree>
    <p:extLst>
      <p:ext uri="{BB962C8B-B14F-4D97-AF65-F5344CB8AC3E}">
        <p14:creationId xmlns:p14="http://schemas.microsoft.com/office/powerpoint/2010/main" val="2052265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bg>
      <p:bgPr>
        <a:gradFill flip="none" rotWithShape="1">
          <a:gsLst>
            <a:gs pos="0">
              <a:srgbClr val="E0E6EC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pour une image  29">
            <a:extLst>
              <a:ext uri="{FF2B5EF4-FFF2-40B4-BE49-F238E27FC236}">
                <a16:creationId xmlns:a16="http://schemas.microsoft.com/office/drawing/2014/main" id="{183CF8D0-B5A6-408A-88B2-7419AF6859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8260" y="361950"/>
            <a:ext cx="9209485" cy="4057650"/>
          </a:xfrm>
          <a:custGeom>
            <a:avLst/>
            <a:gdLst>
              <a:gd name="connsiteX0" fmla="*/ 0 w 8501063"/>
              <a:gd name="connsiteY0" fmla="*/ 0 h 4057650"/>
              <a:gd name="connsiteX1" fmla="*/ 8501063 w 8501063"/>
              <a:gd name="connsiteY1" fmla="*/ 0 h 4057650"/>
              <a:gd name="connsiteX2" fmla="*/ 8501063 w 8501063"/>
              <a:gd name="connsiteY2" fmla="*/ 4057650 h 4057650"/>
              <a:gd name="connsiteX3" fmla="*/ 4633081 w 8501063"/>
              <a:gd name="connsiteY3" fmla="*/ 4057650 h 4057650"/>
              <a:gd name="connsiteX4" fmla="*/ 4633913 w 8501063"/>
              <a:gd name="connsiteY4" fmla="*/ 4049397 h 4057650"/>
              <a:gd name="connsiteX5" fmla="*/ 4251326 w 8501063"/>
              <a:gd name="connsiteY5" fmla="*/ 3666810 h 4057650"/>
              <a:gd name="connsiteX6" fmla="*/ 3868739 w 8501063"/>
              <a:gd name="connsiteY6" fmla="*/ 4049397 h 4057650"/>
              <a:gd name="connsiteX7" fmla="*/ 3869571 w 8501063"/>
              <a:gd name="connsiteY7" fmla="*/ 4057650 h 4057650"/>
              <a:gd name="connsiteX8" fmla="*/ 0 w 8501063"/>
              <a:gd name="connsiteY8" fmla="*/ 4057650 h 405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01063" h="4057650">
                <a:moveTo>
                  <a:pt x="0" y="0"/>
                </a:moveTo>
                <a:lnTo>
                  <a:pt x="8501063" y="0"/>
                </a:lnTo>
                <a:lnTo>
                  <a:pt x="8501063" y="4057650"/>
                </a:lnTo>
                <a:lnTo>
                  <a:pt x="4633081" y="4057650"/>
                </a:lnTo>
                <a:lnTo>
                  <a:pt x="4633913" y="4049397"/>
                </a:lnTo>
                <a:cubicBezTo>
                  <a:pt x="4633913" y="3838100"/>
                  <a:pt x="4462623" y="3666810"/>
                  <a:pt x="4251326" y="3666810"/>
                </a:cubicBezTo>
                <a:cubicBezTo>
                  <a:pt x="4040029" y="3666810"/>
                  <a:pt x="3868739" y="3838100"/>
                  <a:pt x="3868739" y="4049397"/>
                </a:cubicBezTo>
                <a:lnTo>
                  <a:pt x="3869571" y="4057650"/>
                </a:lnTo>
                <a:lnTo>
                  <a:pt x="0" y="405765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2000"/>
            </a:lvl1pPr>
          </a:lstStyle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40" y="4906647"/>
            <a:ext cx="8543925" cy="681354"/>
          </a:xfrm>
        </p:spPr>
        <p:txBody>
          <a:bodyPr>
            <a:normAutofit/>
          </a:bodyPr>
          <a:lstStyle>
            <a:lvl1pPr algn="ctr">
              <a:defRPr sz="3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3"/>
                    </a:gs>
                    <a:gs pos="65000">
                      <a:schemeClr val="accent2"/>
                    </a:gs>
                    <a:gs pos="31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D4F50F-5132-463B-8ABE-BC8B34FCC4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DOCUMENT CONFIDENTIEL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F2DC0C-9FF5-4048-B0AC-DC342E8A3B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AB03697-3D57-4AC3-B673-4653239CF3CC}"/>
              </a:ext>
            </a:extLst>
          </p:cNvPr>
          <p:cNvSpPr/>
          <p:nvPr userDrawn="1"/>
        </p:nvSpPr>
        <p:spPr>
          <a:xfrm>
            <a:off x="4544552" y="4033838"/>
            <a:ext cx="816901" cy="754062"/>
          </a:xfrm>
          <a:prstGeom prst="ellipse">
            <a:avLst/>
          </a:prstGeom>
          <a:solidFill>
            <a:schemeClr val="bg1"/>
          </a:solidFill>
          <a:ln w="19050">
            <a:gradFill flip="none" rotWithShape="1"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473A2CD7-CC6D-4C7C-99FC-9291739FD4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6036" y="5628323"/>
            <a:ext cx="4173935" cy="754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fr-FR"/>
              <a:t>Texte</a:t>
            </a:r>
            <a:br>
              <a:rPr lang="fr-FR"/>
            </a:br>
            <a:r>
              <a:rPr lang="fr-FR"/>
              <a:t>2 lignes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A2CBB771-2DED-4803-991F-2110C86294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45158" y="4211973"/>
            <a:ext cx="615684" cy="472404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2700000" scaled="1"/>
                  <a:tileRect/>
                </a:gradFill>
                <a:latin typeface="Economica Next 02" pitchFamily="50" charset="0"/>
              </a:defRPr>
            </a:lvl1pPr>
            <a:lvl5pPr>
              <a:defRPr/>
            </a:lvl5pPr>
          </a:lstStyle>
          <a:p>
            <a:pPr lvl="0"/>
            <a:r>
              <a:rPr lang="fr-FR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1111694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218702-00B0-4F1C-8EFF-E523CF8C4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70" y="736207"/>
            <a:ext cx="3563407" cy="1325563"/>
          </a:xfrm>
        </p:spPr>
        <p:txBody>
          <a:bodyPr>
            <a:normAutofit/>
          </a:bodyPr>
          <a:lstStyle>
            <a:lvl1pPr>
              <a:defRPr sz="3200">
                <a:gradFill>
                  <a:gsLst>
                    <a:gs pos="68000">
                      <a:schemeClr val="accent2"/>
                    </a:gs>
                    <a:gs pos="36000">
                      <a:schemeClr val="accent1"/>
                    </a:gs>
                    <a:gs pos="0">
                      <a:schemeClr val="tx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64DB14C-26B5-4D48-AA01-DF190061BA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37E0B2E-1125-403C-90FD-CA6214A9A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DOCUMENT CONFIDENTIEL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736AC056-C9DD-40A9-967B-5FEC90CA56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0269" y="311726"/>
            <a:ext cx="2105025" cy="279400"/>
          </a:xfrm>
        </p:spPr>
        <p:txBody>
          <a:bodyPr>
            <a:noAutofit/>
          </a:bodyPr>
          <a:lstStyle>
            <a:lvl1pPr marL="0" indent="0">
              <a:buNone/>
              <a:defRPr sz="900" spc="300"/>
            </a:lvl1pPr>
          </a:lstStyle>
          <a:p>
            <a:pPr lvl="0"/>
            <a:r>
              <a:rPr lang="fr-FR"/>
              <a:t>CHAPITRE X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F3EA793C-DE52-45D6-A383-A3E7D17EC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0269" y="2333625"/>
            <a:ext cx="3687233" cy="38290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60751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A74B8159-D0E1-43FD-B980-14C6939F99C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52042" y="1882078"/>
            <a:ext cx="4553962" cy="3770487"/>
          </a:xfrm>
          <a:custGeom>
            <a:avLst/>
            <a:gdLst>
              <a:gd name="connsiteX0" fmla="*/ 1820010 w 4203657"/>
              <a:gd name="connsiteY0" fmla="*/ 814 h 3770487"/>
              <a:gd name="connsiteX1" fmla="*/ 2821025 w 4203657"/>
              <a:gd name="connsiteY1" fmla="*/ 256959 h 3770487"/>
              <a:gd name="connsiteX2" fmla="*/ 2995575 w 4203657"/>
              <a:gd name="connsiteY2" fmla="*/ 386857 h 3770487"/>
              <a:gd name="connsiteX3" fmla="*/ 3591667 w 4203657"/>
              <a:gd name="connsiteY3" fmla="*/ 912796 h 3770487"/>
              <a:gd name="connsiteX4" fmla="*/ 3723662 w 4203657"/>
              <a:gd name="connsiteY4" fmla="*/ 1184170 h 3770487"/>
              <a:gd name="connsiteX5" fmla="*/ 3625013 w 4203657"/>
              <a:gd name="connsiteY5" fmla="*/ 1469384 h 3770487"/>
              <a:gd name="connsiteX6" fmla="*/ 3353693 w 4203657"/>
              <a:gd name="connsiteY6" fmla="*/ 1601353 h 3770487"/>
              <a:gd name="connsiteX7" fmla="*/ 3329582 w 4203657"/>
              <a:gd name="connsiteY7" fmla="*/ 1602088 h 3770487"/>
              <a:gd name="connsiteX8" fmla="*/ 3068452 w 4203657"/>
              <a:gd name="connsiteY8" fmla="*/ 1502649 h 3770487"/>
              <a:gd name="connsiteX9" fmla="*/ 3067771 w 4203657"/>
              <a:gd name="connsiteY9" fmla="*/ 1502050 h 3770487"/>
              <a:gd name="connsiteX10" fmla="*/ 2509765 w 4203657"/>
              <a:gd name="connsiteY10" fmla="*/ 1006596 h 3770487"/>
              <a:gd name="connsiteX11" fmla="*/ 2464950 w 4203657"/>
              <a:gd name="connsiteY11" fmla="*/ 971751 h 3770487"/>
              <a:gd name="connsiteX12" fmla="*/ 2398530 w 4203657"/>
              <a:gd name="connsiteY12" fmla="*/ 923803 h 3770487"/>
              <a:gd name="connsiteX13" fmla="*/ 1271404 w 4203657"/>
              <a:gd name="connsiteY13" fmla="*/ 972841 h 3770487"/>
              <a:gd name="connsiteX14" fmla="*/ 971369 w 4203657"/>
              <a:gd name="connsiteY14" fmla="*/ 2486881 h 3770487"/>
              <a:gd name="connsiteX15" fmla="*/ 1341720 w 4203657"/>
              <a:gd name="connsiteY15" fmla="*/ 2827127 h 3770487"/>
              <a:gd name="connsiteX16" fmla="*/ 2074330 w 4203657"/>
              <a:gd name="connsiteY16" fmla="*/ 2951440 h 3770487"/>
              <a:gd name="connsiteX17" fmla="*/ 2599261 w 4203657"/>
              <a:gd name="connsiteY17" fmla="*/ 2664183 h 3770487"/>
              <a:gd name="connsiteX18" fmla="*/ 3057336 w 4203657"/>
              <a:gd name="connsiteY18" fmla="*/ 2303722 h 3770487"/>
              <a:gd name="connsiteX19" fmla="*/ 3060551 w 4203657"/>
              <a:gd name="connsiteY19" fmla="*/ 2300943 h 3770487"/>
              <a:gd name="connsiteX20" fmla="*/ 4203657 w 4203657"/>
              <a:gd name="connsiteY20" fmla="*/ 1336648 h 3770487"/>
              <a:gd name="connsiteX21" fmla="*/ 4203657 w 4203657"/>
              <a:gd name="connsiteY21" fmla="*/ 2368147 h 3770487"/>
              <a:gd name="connsiteX22" fmla="*/ 3575157 w 4203657"/>
              <a:gd name="connsiteY22" fmla="*/ 2898315 h 3770487"/>
              <a:gd name="connsiteX23" fmla="*/ 3100517 w 4203657"/>
              <a:gd name="connsiteY23" fmla="*/ 3275885 h 3770487"/>
              <a:gd name="connsiteX24" fmla="*/ 2268523 w 4203657"/>
              <a:gd name="connsiteY24" fmla="*/ 3715625 h 3770487"/>
              <a:gd name="connsiteX25" fmla="*/ 1565472 w 4203657"/>
              <a:gd name="connsiteY25" fmla="*/ 3747664 h 3770487"/>
              <a:gd name="connsiteX26" fmla="*/ 909635 w 4203657"/>
              <a:gd name="connsiteY26" fmla="*/ 3486724 h 3770487"/>
              <a:gd name="connsiteX27" fmla="*/ 315151 w 4203657"/>
              <a:gd name="connsiteY27" fmla="*/ 2924115 h 3770487"/>
              <a:gd name="connsiteX28" fmla="*/ 832508 w 4203657"/>
              <a:gd name="connsiteY28" fmla="*/ 317767 h 3770487"/>
              <a:gd name="connsiteX29" fmla="*/ 1820010 w 4203657"/>
              <a:gd name="connsiteY29" fmla="*/ 814 h 3770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203657" h="3770487">
                <a:moveTo>
                  <a:pt x="1820010" y="814"/>
                </a:moveTo>
                <a:cubicBezTo>
                  <a:pt x="2171045" y="-9538"/>
                  <a:pt x="2517230" y="79031"/>
                  <a:pt x="2821025" y="256959"/>
                </a:cubicBezTo>
                <a:cubicBezTo>
                  <a:pt x="2875730" y="289025"/>
                  <a:pt x="2932833" y="331498"/>
                  <a:pt x="2995575" y="386857"/>
                </a:cubicBezTo>
                <a:lnTo>
                  <a:pt x="3591667" y="912796"/>
                </a:lnTo>
                <a:cubicBezTo>
                  <a:pt x="3670483" y="982649"/>
                  <a:pt x="3717369" y="1079037"/>
                  <a:pt x="3723662" y="1184170"/>
                </a:cubicBezTo>
                <a:cubicBezTo>
                  <a:pt x="3729955" y="1289304"/>
                  <a:pt x="3694920" y="1390596"/>
                  <a:pt x="3625013" y="1469384"/>
                </a:cubicBezTo>
                <a:cubicBezTo>
                  <a:pt x="3555242" y="1548146"/>
                  <a:pt x="3458826" y="1595059"/>
                  <a:pt x="3353693" y="1601353"/>
                </a:cubicBezTo>
                <a:cubicBezTo>
                  <a:pt x="3345629" y="1601843"/>
                  <a:pt x="3337592" y="1602088"/>
                  <a:pt x="3329582" y="1602088"/>
                </a:cubicBezTo>
                <a:cubicBezTo>
                  <a:pt x="3233140" y="1602088"/>
                  <a:pt x="3141192" y="1567244"/>
                  <a:pt x="3068452" y="1502649"/>
                </a:cubicBezTo>
                <a:lnTo>
                  <a:pt x="3067771" y="1502050"/>
                </a:lnTo>
                <a:cubicBezTo>
                  <a:pt x="2822278" y="1281594"/>
                  <a:pt x="2543711" y="1033431"/>
                  <a:pt x="2509765" y="1006596"/>
                </a:cubicBezTo>
                <a:cubicBezTo>
                  <a:pt x="2492875" y="993737"/>
                  <a:pt x="2478054" y="982077"/>
                  <a:pt x="2464950" y="971751"/>
                </a:cubicBezTo>
                <a:cubicBezTo>
                  <a:pt x="2436153" y="949057"/>
                  <a:pt x="2417110" y="934073"/>
                  <a:pt x="2398530" y="923803"/>
                </a:cubicBezTo>
                <a:cubicBezTo>
                  <a:pt x="2042100" y="726994"/>
                  <a:pt x="1610206" y="745792"/>
                  <a:pt x="1271404" y="972841"/>
                </a:cubicBezTo>
                <a:cubicBezTo>
                  <a:pt x="772409" y="1307148"/>
                  <a:pt x="637825" y="1986333"/>
                  <a:pt x="971369" y="2486881"/>
                </a:cubicBezTo>
                <a:cubicBezTo>
                  <a:pt x="1041440" y="2592096"/>
                  <a:pt x="1186785" y="2725617"/>
                  <a:pt x="1341720" y="2827127"/>
                </a:cubicBezTo>
                <a:cubicBezTo>
                  <a:pt x="1571520" y="2977649"/>
                  <a:pt x="1811156" y="3018323"/>
                  <a:pt x="2074330" y="2951440"/>
                </a:cubicBezTo>
                <a:cubicBezTo>
                  <a:pt x="2192186" y="2921472"/>
                  <a:pt x="2378614" y="2819472"/>
                  <a:pt x="2599261" y="2664183"/>
                </a:cubicBezTo>
                <a:cubicBezTo>
                  <a:pt x="2785717" y="2532950"/>
                  <a:pt x="2962556" y="2387987"/>
                  <a:pt x="3057336" y="2303722"/>
                </a:cubicBezTo>
                <a:lnTo>
                  <a:pt x="3060551" y="2300943"/>
                </a:lnTo>
                <a:lnTo>
                  <a:pt x="4203657" y="1336648"/>
                </a:lnTo>
                <a:lnTo>
                  <a:pt x="4203657" y="2368147"/>
                </a:lnTo>
                <a:lnTo>
                  <a:pt x="3575157" y="2898315"/>
                </a:lnTo>
                <a:cubicBezTo>
                  <a:pt x="3535299" y="2933759"/>
                  <a:pt x="3345384" y="3100136"/>
                  <a:pt x="3100517" y="3275885"/>
                </a:cubicBezTo>
                <a:cubicBezTo>
                  <a:pt x="2773702" y="3510453"/>
                  <a:pt x="2493773" y="3658386"/>
                  <a:pt x="2268523" y="3715625"/>
                </a:cubicBezTo>
                <a:cubicBezTo>
                  <a:pt x="2032347" y="3775725"/>
                  <a:pt x="1795790" y="3786513"/>
                  <a:pt x="1565472" y="3747664"/>
                </a:cubicBezTo>
                <a:cubicBezTo>
                  <a:pt x="1335399" y="3708869"/>
                  <a:pt x="1114753" y="3621063"/>
                  <a:pt x="909635" y="3486724"/>
                </a:cubicBezTo>
                <a:cubicBezTo>
                  <a:pt x="792405" y="3409924"/>
                  <a:pt x="499863" y="3201374"/>
                  <a:pt x="315151" y="2924115"/>
                </a:cubicBezTo>
                <a:cubicBezTo>
                  <a:pt x="-258846" y="2062670"/>
                  <a:pt x="-26785" y="893480"/>
                  <a:pt x="832508" y="317767"/>
                </a:cubicBezTo>
                <a:cubicBezTo>
                  <a:pt x="1126413" y="120823"/>
                  <a:pt x="1467885" y="11221"/>
                  <a:pt x="1820010" y="814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69A386C-9150-4346-8E85-7870313F6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73E4CBC-B5DF-43B5-9DD2-1C86398551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DOCUMENT CONFIDENTIEL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B283DA36-E5C1-4048-A365-3AE6D70E9F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7315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C3FAF642-24C3-488D-B1E3-5B82F3FBDFF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765148"/>
            <a:ext cx="4553962" cy="3991825"/>
          </a:xfrm>
          <a:custGeom>
            <a:avLst/>
            <a:gdLst>
              <a:gd name="connsiteX0" fmla="*/ 1723120 w 4203657"/>
              <a:gd name="connsiteY0" fmla="*/ 0 h 3991825"/>
              <a:gd name="connsiteX1" fmla="*/ 4203657 w 4203657"/>
              <a:gd name="connsiteY1" fmla="*/ 1995299 h 3991825"/>
              <a:gd name="connsiteX2" fmla="*/ 1732437 w 4203657"/>
              <a:gd name="connsiteY2" fmla="*/ 3991825 h 3991825"/>
              <a:gd name="connsiteX3" fmla="*/ 504429 w 4203657"/>
              <a:gd name="connsiteY3" fmla="*/ 3027508 h 3991825"/>
              <a:gd name="connsiteX4" fmla="*/ 356550 w 4203657"/>
              <a:gd name="connsiteY4" fmla="*/ 2764361 h 3991825"/>
              <a:gd name="connsiteX5" fmla="*/ 438090 w 4203657"/>
              <a:gd name="connsiteY5" fmla="*/ 2473807 h 3991825"/>
              <a:gd name="connsiteX6" fmla="*/ 701128 w 4203657"/>
              <a:gd name="connsiteY6" fmla="*/ 2326010 h 3991825"/>
              <a:gd name="connsiteX7" fmla="*/ 991736 w 4203657"/>
              <a:gd name="connsiteY7" fmla="*/ 2407632 h 3991825"/>
              <a:gd name="connsiteX8" fmla="*/ 1725626 w 4203657"/>
              <a:gd name="connsiteY8" fmla="*/ 2983646 h 3991825"/>
              <a:gd name="connsiteX9" fmla="*/ 2947261 w 4203657"/>
              <a:gd name="connsiteY9" fmla="*/ 1996689 h 3991825"/>
              <a:gd name="connsiteX10" fmla="*/ 1734999 w 4203657"/>
              <a:gd name="connsiteY10" fmla="*/ 1021529 h 3991825"/>
              <a:gd name="connsiteX11" fmla="*/ 0 w 4203657"/>
              <a:gd name="connsiteY11" fmla="*/ 2485080 h 3991825"/>
              <a:gd name="connsiteX12" fmla="*/ 0 w 4203657"/>
              <a:gd name="connsiteY12" fmla="*/ 1453581 h 399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03657" h="3991825">
                <a:moveTo>
                  <a:pt x="1723120" y="0"/>
                </a:moveTo>
                <a:lnTo>
                  <a:pt x="4203657" y="1995299"/>
                </a:lnTo>
                <a:lnTo>
                  <a:pt x="1732437" y="3991825"/>
                </a:lnTo>
                <a:lnTo>
                  <a:pt x="504429" y="3027508"/>
                </a:lnTo>
                <a:cubicBezTo>
                  <a:pt x="421553" y="2962341"/>
                  <a:pt x="369082" y="2868922"/>
                  <a:pt x="356550" y="2764361"/>
                </a:cubicBezTo>
                <a:cubicBezTo>
                  <a:pt x="344018" y="2659773"/>
                  <a:pt x="372978" y="2556574"/>
                  <a:pt x="438090" y="2473807"/>
                </a:cubicBezTo>
                <a:cubicBezTo>
                  <a:pt x="503094" y="2391068"/>
                  <a:pt x="596539" y="2338542"/>
                  <a:pt x="701128" y="2326010"/>
                </a:cubicBezTo>
                <a:cubicBezTo>
                  <a:pt x="805744" y="2313478"/>
                  <a:pt x="908943" y="2342466"/>
                  <a:pt x="991736" y="2407632"/>
                </a:cubicBezTo>
                <a:lnTo>
                  <a:pt x="1725626" y="2983646"/>
                </a:lnTo>
                <a:lnTo>
                  <a:pt x="2947261" y="1996689"/>
                </a:lnTo>
                <a:lnTo>
                  <a:pt x="1734999" y="1021529"/>
                </a:lnTo>
                <a:lnTo>
                  <a:pt x="0" y="2485080"/>
                </a:lnTo>
                <a:lnTo>
                  <a:pt x="0" y="1453581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69A386C-9150-4346-8E85-7870313F6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73E4CBC-B5DF-43B5-9DD2-1C86398551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DOCUMENT CONFIDENTIEL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B283DA36-E5C1-4048-A365-3AE6D70E9F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7623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ojet type_sous titre">
  <p:cSld name="1_Projet type_sous titr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1"/>
          <p:cNvSpPr/>
          <p:nvPr/>
        </p:nvSpPr>
        <p:spPr>
          <a:xfrm>
            <a:off x="0" y="1"/>
            <a:ext cx="9906000" cy="838200"/>
          </a:xfrm>
          <a:prstGeom prst="rect">
            <a:avLst/>
          </a:prstGeom>
          <a:solidFill>
            <a:srgbClr val="ECF4E8"/>
          </a:solidFill>
          <a:ln>
            <a:noFill/>
          </a:ln>
        </p:spPr>
        <p:txBody>
          <a:bodyPr spcFirstLastPara="1" wrap="square" lIns="74283" tIns="37131" rIns="74283" bIns="37131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2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51"/>
          <p:cNvSpPr txBox="1">
            <a:spLocks noGrp="1"/>
          </p:cNvSpPr>
          <p:nvPr>
            <p:ph type="body" idx="1"/>
          </p:nvPr>
        </p:nvSpPr>
        <p:spPr>
          <a:xfrm>
            <a:off x="390001" y="-33866"/>
            <a:ext cx="5804296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371475" lvl="0" indent="-185738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00A3E1"/>
              </a:buClr>
              <a:buSzPts val="2800"/>
              <a:buFont typeface="Economica"/>
              <a:buNone/>
              <a:defRPr cap="none">
                <a:solidFill>
                  <a:srgbClr val="00469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marL="742950" lvl="1" indent="-185738" algn="l">
              <a:lnSpc>
                <a:spcPct val="90000"/>
              </a:lnSpc>
              <a:spcBef>
                <a:spcPts val="609"/>
              </a:spcBef>
              <a:spcAft>
                <a:spcPts val="0"/>
              </a:spcAft>
              <a:buClr>
                <a:srgbClr val="00A3E1"/>
              </a:buClr>
              <a:buSzPts val="2400"/>
              <a:buFont typeface="Economica"/>
              <a:buNone/>
              <a:defRPr cap="none">
                <a:solidFill>
                  <a:srgbClr val="00469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marL="1114425" lvl="2" indent="-288925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00A3E1"/>
              </a:buClr>
              <a:buSzPts val="2000"/>
              <a:buChar char="•"/>
              <a:defRPr>
                <a:solidFill>
                  <a:srgbClr val="00469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marL="1485900" lvl="3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00A3E1"/>
              </a:buClr>
              <a:buSzPts val="1800"/>
              <a:buChar char="•"/>
              <a:defRPr>
                <a:solidFill>
                  <a:srgbClr val="00469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marL="1857375" lvl="4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00A3E1"/>
              </a:buClr>
              <a:buSzPts val="1800"/>
              <a:buChar char="•"/>
              <a:defRPr>
                <a:solidFill>
                  <a:srgbClr val="00469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marL="2228850" lvl="5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600325" lvl="6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971800" lvl="7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343275" lvl="8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51"/>
          <p:cNvSpPr txBox="1">
            <a:spLocks noGrp="1"/>
          </p:cNvSpPr>
          <p:nvPr>
            <p:ph type="subTitle" idx="2"/>
          </p:nvPr>
        </p:nvSpPr>
        <p:spPr>
          <a:xfrm>
            <a:off x="6554987" y="5"/>
            <a:ext cx="3351014" cy="838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00A3E1"/>
              </a:buClr>
              <a:buSzPts val="1200"/>
              <a:buNone/>
              <a:defRPr sz="975" b="0" i="0" cap="none">
                <a:solidFill>
                  <a:srgbClr val="00A3E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914"/>
            </a:lvl2pPr>
            <a:lvl3pPr lvl="2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013"/>
              <a:buNone/>
              <a:defRPr sz="823"/>
            </a:lvl3pPr>
            <a:lvl4pPr lvl="3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731"/>
            </a:lvl4pPr>
            <a:lvl5pPr lvl="4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731"/>
            </a:lvl5pPr>
            <a:lvl6pPr lvl="5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731"/>
            </a:lvl6pPr>
            <a:lvl7pPr lvl="6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731"/>
            </a:lvl7pPr>
            <a:lvl8pPr lvl="7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731"/>
            </a:lvl8pPr>
            <a:lvl9pPr lvl="8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731"/>
            </a:lvl9pPr>
          </a:lstStyle>
          <a:p>
            <a:endParaRPr/>
          </a:p>
        </p:txBody>
      </p:sp>
      <p:sp>
        <p:nvSpPr>
          <p:cNvPr id="26" name="Google Shape;26;p51"/>
          <p:cNvSpPr>
            <a:spLocks noGrp="1"/>
          </p:cNvSpPr>
          <p:nvPr>
            <p:ph type="pic" idx="3"/>
          </p:nvPr>
        </p:nvSpPr>
        <p:spPr>
          <a:xfrm>
            <a:off x="6384729" y="838204"/>
            <a:ext cx="3521272" cy="601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51"/>
          <p:cNvSpPr txBox="1">
            <a:spLocks noGrp="1"/>
          </p:cNvSpPr>
          <p:nvPr>
            <p:ph type="body" idx="4"/>
          </p:nvPr>
        </p:nvSpPr>
        <p:spPr>
          <a:xfrm>
            <a:off x="5347693" y="6000754"/>
            <a:ext cx="1037033" cy="742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71475" lvl="0" indent="-185738" algn="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004691"/>
              </a:buClr>
              <a:buSzPts val="525"/>
              <a:buNone/>
              <a:defRPr sz="427" b="0" i="1">
                <a:solidFill>
                  <a:srgbClr val="00469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lvl="1" indent="-185738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114425" lvl="2" indent="-185738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485900" lvl="3" indent="-185738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857375" lvl="4" indent="-185738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228850" lvl="5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600325" lvl="6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971800" lvl="7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343275" lvl="8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8" name="Google Shape;28;p51"/>
          <p:cNvCxnSpPr/>
          <p:nvPr/>
        </p:nvCxnSpPr>
        <p:spPr>
          <a:xfrm>
            <a:off x="6384728" y="85731"/>
            <a:ext cx="0" cy="666751"/>
          </a:xfrm>
          <a:prstGeom prst="straightConnector1">
            <a:avLst/>
          </a:prstGeom>
          <a:noFill/>
          <a:ln w="12700" cap="flat" cmpd="sng">
            <a:solidFill>
              <a:srgbClr val="00A3E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9" name="Google Shape;29;p51"/>
          <p:cNvSpPr txBox="1">
            <a:spLocks noGrp="1"/>
          </p:cNvSpPr>
          <p:nvPr>
            <p:ph type="body" idx="5"/>
          </p:nvPr>
        </p:nvSpPr>
        <p:spPr>
          <a:xfrm>
            <a:off x="390001" y="1304930"/>
            <a:ext cx="5522644" cy="321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71475" lvl="0" indent="-24765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004691"/>
              </a:buClr>
              <a:buSzPts val="1200"/>
              <a:buChar char="•"/>
              <a:defRPr sz="975" b="0" i="0">
                <a:solidFill>
                  <a:srgbClr val="00469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marL="742950" lvl="1" indent="-220563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004691"/>
              </a:buClr>
              <a:buSzPts val="675"/>
              <a:buChar char="•"/>
              <a:defRPr sz="548" b="0" i="0">
                <a:solidFill>
                  <a:srgbClr val="00469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14425" lvl="2" indent="-216694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004691"/>
              </a:buClr>
              <a:buSzPts val="600"/>
              <a:buChar char="•"/>
              <a:defRPr sz="488" b="0" i="0">
                <a:solidFill>
                  <a:srgbClr val="00469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485900" lvl="3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004691"/>
              </a:buClr>
              <a:buSzPts val="1800"/>
              <a:buChar char="•"/>
              <a:defRPr b="0" i="0">
                <a:solidFill>
                  <a:srgbClr val="00469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57375" lvl="4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004691"/>
              </a:buClr>
              <a:buSzPts val="1800"/>
              <a:buChar char="•"/>
              <a:defRPr b="0" i="0">
                <a:solidFill>
                  <a:srgbClr val="00469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28850" lvl="5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600325" lvl="6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971800" lvl="7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343275" lvl="8" indent="-278606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16300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BDDBDD5D-8750-4F3F-BC91-2A44517B0D6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4839494" cy="6858000"/>
          </a:xfrm>
          <a:solidFill>
            <a:schemeClr val="accent5"/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Aptos" panose="020B0004020202020204" pitchFamily="34" charset="0"/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149" y="252467"/>
            <a:ext cx="3157539" cy="650875"/>
          </a:xfrm>
        </p:spPr>
        <p:txBody>
          <a:bodyPr bIns="0" anchor="b">
            <a:normAutofit/>
          </a:bodyPr>
          <a:lstStyle>
            <a:lvl1pPr marL="0" indent="0">
              <a:buNone/>
              <a:defRPr sz="1600">
                <a:latin typeface="Aptos" panose="020B00040202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71169" y="6506840"/>
            <a:ext cx="362600" cy="2308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fld id="{7BBB72A6-C2F7-403D-8CA7-191AF8E989C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C92966-EDC0-49FF-B94E-AF5E4CDDAAB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26149" y="1120527"/>
            <a:ext cx="3157539" cy="650875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latin typeface="Aptos" panose="020B00040202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22AC43D-2AFC-4BB2-A484-2712F397C02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26149" y="1988587"/>
            <a:ext cx="3157539" cy="650875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latin typeface="Aptos" panose="020B00040202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6873F29-9DCE-4C90-A89D-171BC05D13A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26149" y="2856647"/>
            <a:ext cx="3157539" cy="650875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latin typeface="Aptos" panose="020B00040202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6450FC1-5718-4AC4-9CA7-7D13109E0C55}"/>
              </a:ext>
            </a:extLst>
          </p:cNvPr>
          <p:cNvSpPr txBox="1"/>
          <p:nvPr/>
        </p:nvSpPr>
        <p:spPr>
          <a:xfrm>
            <a:off x="5324474" y="898703"/>
            <a:ext cx="753269" cy="600164"/>
          </a:xfrm>
          <a:prstGeom prst="rect">
            <a:avLst/>
          </a:prstGeom>
          <a:noFill/>
        </p:spPr>
        <p:txBody>
          <a:bodyPr wrap="square" bIns="0" rtlCol="0">
            <a:spAutoFit/>
          </a:bodyPr>
          <a:lstStyle/>
          <a:p>
            <a:r>
              <a:rPr lang="fr-FR" sz="3600" b="0">
                <a:solidFill>
                  <a:schemeClr val="tx1">
                    <a:lumMod val="75000"/>
                  </a:schemeClr>
                </a:solidFill>
                <a:latin typeface="Aptos" panose="020B0004020202020204" pitchFamily="34" charset="0"/>
              </a:rPr>
              <a:t>01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C0AD460-6786-425D-933F-137DD5802C3C}"/>
              </a:ext>
            </a:extLst>
          </p:cNvPr>
          <p:cNvSpPr txBox="1"/>
          <p:nvPr/>
        </p:nvSpPr>
        <p:spPr>
          <a:xfrm>
            <a:off x="5324474" y="2301710"/>
            <a:ext cx="753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0" kern="1200">
                <a:solidFill>
                  <a:schemeClr val="tx1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02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6D25C77-551C-4A7E-9FCF-484763041047}"/>
              </a:ext>
            </a:extLst>
          </p:cNvPr>
          <p:cNvSpPr txBox="1"/>
          <p:nvPr/>
        </p:nvSpPr>
        <p:spPr>
          <a:xfrm>
            <a:off x="5324474" y="3750884"/>
            <a:ext cx="753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0" kern="1200">
                <a:solidFill>
                  <a:schemeClr val="tx1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03</a:t>
            </a:r>
          </a:p>
        </p:txBody>
      </p:sp>
      <p:sp>
        <p:nvSpPr>
          <p:cNvPr id="23" name="Espace réservé du pied de page 22">
            <a:extLst>
              <a:ext uri="{FF2B5EF4-FFF2-40B4-BE49-F238E27FC236}">
                <a16:creationId xmlns:a16="http://schemas.microsoft.com/office/drawing/2014/main" id="{4187BE84-F7DA-47D7-A238-6E694F46025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701109" y="6529922"/>
            <a:ext cx="3343275" cy="184666"/>
          </a:xfrm>
        </p:spPr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r>
              <a:rPr lang="fr-FR"/>
              <a:t>DOCUMENT CONFIDENTIEL/VERSION PROJET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095E7488-DAE2-49B1-B25E-CF0191AEBFF8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026149" y="3724707"/>
            <a:ext cx="3157539" cy="650875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latin typeface="Aptos" panose="020B00040202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2D9A1BDF-0D23-477D-8F8F-48CFA494DFCC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026149" y="4592767"/>
            <a:ext cx="3157539" cy="650875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latin typeface="Aptos" panose="020B00040202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E8A5E51-6C28-4587-AF45-D812EF3B5EC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026149" y="5460826"/>
            <a:ext cx="3157539" cy="650875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latin typeface="Aptos" panose="020B0004020202020204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D4575F2-5899-EEC9-9074-45E1D2B0C7CA}"/>
              </a:ext>
            </a:extLst>
          </p:cNvPr>
          <p:cNvSpPr txBox="1"/>
          <p:nvPr userDrawn="1"/>
        </p:nvSpPr>
        <p:spPr>
          <a:xfrm>
            <a:off x="5324474" y="5200927"/>
            <a:ext cx="753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0" kern="1200">
                <a:solidFill>
                  <a:schemeClr val="tx1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7785266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6545580"/>
            <a:ext cx="361188" cy="1722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0E3B89"/>
                </a:solidFill>
                <a:latin typeface="Calibri"/>
                <a:cs typeface="Calibri"/>
              </a:defRPr>
            </a:lvl1pPr>
          </a:lstStyle>
          <a:p>
            <a:pPr marL="95885">
              <a:lnSpc>
                <a:spcPts val="955"/>
              </a:lnSpc>
            </a:pPr>
            <a:fld id="{81D60167-4931-47E6-BA6A-407CBD079E47}" type="slidenum">
              <a:rPr spc="-50" dirty="0"/>
              <a:t>‹N°›</a:t>
            </a:fld>
            <a:endParaRPr spc="-50"/>
          </a:p>
        </p:txBody>
      </p:sp>
    </p:spTree>
    <p:extLst>
      <p:ext uri="{BB962C8B-B14F-4D97-AF65-F5344CB8AC3E}">
        <p14:creationId xmlns:p14="http://schemas.microsoft.com/office/powerpoint/2010/main" val="883518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0267" y="365127"/>
            <a:ext cx="9052983" cy="480131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825625"/>
            <a:ext cx="9132094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12847" y="6506840"/>
            <a:ext cx="320922" cy="23083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r">
              <a:defRPr sz="900">
                <a:solidFill>
                  <a:schemeClr val="tx1"/>
                </a:solidFill>
                <a:latin typeface="Economica Next 02" pitchFamily="50" charset="0"/>
              </a:defRPr>
            </a:lvl1pPr>
          </a:lstStyle>
          <a:p>
            <a:fld id="{7BBB72A6-C2F7-403D-8CA7-191AF8E989C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2FC7935-CD6C-4E7C-BEEB-18DAD8BE63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529922"/>
            <a:ext cx="3343275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spc="300">
                <a:solidFill>
                  <a:schemeClr val="tx1"/>
                </a:solidFill>
              </a:defRPr>
            </a:lvl1pPr>
          </a:lstStyle>
          <a:p>
            <a:r>
              <a:rPr lang="fr-FR"/>
              <a:t>DOCUMENT CONFIDENTIEL</a:t>
            </a:r>
          </a:p>
        </p:txBody>
      </p:sp>
      <p:pic>
        <p:nvPicPr>
          <p:cNvPr id="11" name="Image 10" descr="Une image contenant assiette, dessin, horloge&#10;&#10;Description générée automatiquement">
            <a:extLst>
              <a:ext uri="{FF2B5EF4-FFF2-40B4-BE49-F238E27FC236}">
                <a16:creationId xmlns:a16="http://schemas.microsoft.com/office/drawing/2014/main" id="{8C726197-BD15-402A-B4D9-885AA93BCA09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629" y="6546057"/>
            <a:ext cx="360685" cy="171721"/>
          </a:xfrm>
          <a:prstGeom prst="rect">
            <a:avLst/>
          </a:prstGeom>
        </p:spPr>
      </p:pic>
      <p:pic>
        <p:nvPicPr>
          <p:cNvPr id="7" name="Image 6" descr="Une image contenant assiette, dessin, horloge&#10;&#10;Description générée automatiquement">
            <a:extLst>
              <a:ext uri="{FF2B5EF4-FFF2-40B4-BE49-F238E27FC236}">
                <a16:creationId xmlns:a16="http://schemas.microsoft.com/office/drawing/2014/main" id="{4C944AB3-2561-48D4-B38C-F10C0E1737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629" y="6546061"/>
            <a:ext cx="360685" cy="17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2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687" r:id="rId11"/>
    <p:sldLayoutId id="2147483688" r:id="rId12"/>
    <p:sldLayoutId id="2147483662" r:id="rId13"/>
    <p:sldLayoutId id="2147483666" r:id="rId14"/>
    <p:sldLayoutId id="2147483668" r:id="rId15"/>
    <p:sldLayoutId id="2147483670" r:id="rId16"/>
    <p:sldLayoutId id="2147483671" r:id="rId17"/>
    <p:sldLayoutId id="2147483701" r:id="rId18"/>
    <p:sldLayoutId id="2147483740" r:id="rId19"/>
    <p:sldLayoutId id="2147483742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5725" indent="-85725" algn="l" defTabSz="914400" rtl="0" eaLnBrk="1" latinLnBrk="0" hangingPunct="1">
        <a:lnSpc>
          <a:spcPct val="90000"/>
        </a:lnSpc>
        <a:spcBef>
          <a:spcPts val="300"/>
        </a:spcBef>
        <a:buFont typeface="Whitney" pitchFamily="50" charset="0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93663" algn="l" defTabSz="914400" rtl="0" eaLnBrk="1" latinLnBrk="0" hangingPunct="1">
        <a:lnSpc>
          <a:spcPct val="90000"/>
        </a:lnSpc>
        <a:spcBef>
          <a:spcPts val="600"/>
        </a:spcBef>
        <a:buSzPct val="70000"/>
        <a:buFontTx/>
        <a:buBlip>
          <a:blip r:embed="rId23"/>
        </a:buBlip>
        <a:defRPr sz="1200" kern="1200">
          <a:solidFill>
            <a:schemeClr val="tx2"/>
          </a:solidFill>
          <a:latin typeface="+mn-lt"/>
          <a:ea typeface="+mn-ea"/>
          <a:cs typeface="+mn-cs"/>
        </a:defRPr>
      </a:lvl2pPr>
      <a:lvl3pPr marL="266700" indent="-85725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anose="020B0604020202020204" pitchFamily="34" charset="0"/>
        <a:buChar char="•"/>
        <a:tabLst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361950" indent="-95250" algn="l" defTabSz="914400" rtl="0" eaLnBrk="1" latinLnBrk="0" hangingPunct="1">
        <a:lnSpc>
          <a:spcPct val="90000"/>
        </a:lnSpc>
        <a:spcBef>
          <a:spcPts val="600"/>
        </a:spcBef>
        <a:buClr>
          <a:schemeClr val="accent3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447675" indent="-85725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18/10/relationships/comments" Target="../comments/modernComment_A19666F_96947743.xm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3.sv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emf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.emf"/><Relationship Id="rId2" Type="http://schemas.microsoft.com/office/2018/10/relationships/comments" Target="../comments/modernComment_10B_0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10" Type="http://schemas.openxmlformats.org/officeDocument/2006/relationships/image" Target="../media/image30.jpeg"/><Relationship Id="rId4" Type="http://schemas.openxmlformats.org/officeDocument/2006/relationships/image" Target="../media/image25.sv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596_5B97D44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emf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7" Type="http://schemas.openxmlformats.org/officeDocument/2006/relationships/image" Target="../media/image4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A196647_3659A6DE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emf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.emf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.emf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png"/><Relationship Id="rId5" Type="http://schemas.openxmlformats.org/officeDocument/2006/relationships/image" Target="../media/image2.emf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1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A196655_603CFECD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2.emf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A19666C_73770F6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emf"/><Relationship Id="rId4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microsoft.com/office/2018/10/relationships/comments" Target="../comments/modernComment_679_F0B2FA0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18/10/relationships/comments" Target="../comments/modernComment_6B8_BE7DE28.xml"/><Relationship Id="rId7" Type="http://schemas.openxmlformats.org/officeDocument/2006/relationships/image" Target="../media/image10.png"/><Relationship Id="rId12" Type="http://schemas.openxmlformats.org/officeDocument/2006/relationships/image" Target="../media/image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3.sv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chart" Target="../charts/char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7" Type="http://schemas.openxmlformats.org/officeDocument/2006/relationships/image" Target="../media/image2.em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25.svg"/><Relationship Id="rId7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Espace réservé pour une image  29" descr="Une image contenant herbe, extérieur, vert, champ&#10;&#10;Description générée automatiquement">
            <a:extLst>
              <a:ext uri="{FF2B5EF4-FFF2-40B4-BE49-F238E27FC236}">
                <a16:creationId xmlns:a16="http://schemas.microsoft.com/office/drawing/2014/main" id="{9D3052A8-09FA-4D3C-B290-33560C4C18F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F273E5C8-6954-3028-4FAE-1B8455D5AB53}"/>
              </a:ext>
            </a:extLst>
          </p:cNvPr>
          <p:cNvSpPr txBox="1">
            <a:spLocks/>
          </p:cNvSpPr>
          <p:nvPr/>
        </p:nvSpPr>
        <p:spPr>
          <a:xfrm>
            <a:off x="440580" y="983003"/>
            <a:ext cx="8656005" cy="1156599"/>
          </a:xfrm>
          <a:prstGeom prst="rect">
            <a:avLst/>
          </a:prstGeom>
        </p:spPr>
        <p:txBody>
          <a:bodyPr vert="horz" wrap="square" lIns="0" tIns="45720" rIns="0" bIns="45720" rtlCol="0" anchor="b">
            <a:sp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200" kern="1200" cap="none" baseline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3"/>
                    </a:gs>
                    <a:gs pos="65000">
                      <a:schemeClr val="accent2"/>
                    </a:gs>
                    <a:gs pos="32000">
                      <a:schemeClr val="accent1"/>
                    </a:gs>
                  </a:gsLst>
                  <a:lin ang="0" scaled="1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/>
              <a:t>Développement d’un projet agrivoltaïque sur les communes de Grézieux-le-Fromental et Précieux (42)</a:t>
            </a:r>
          </a:p>
          <a:p>
            <a:endParaRPr lang="fr-FR" sz="1200" dirty="0"/>
          </a:p>
          <a:p>
            <a:r>
              <a:rPr lang="fr-FR" sz="1800" dirty="0"/>
              <a:t>Comités de projet</a:t>
            </a:r>
          </a:p>
        </p:txBody>
      </p:sp>
      <p:sp>
        <p:nvSpPr>
          <p:cNvPr id="6" name="Sous-titre 8">
            <a:extLst>
              <a:ext uri="{FF2B5EF4-FFF2-40B4-BE49-F238E27FC236}">
                <a16:creationId xmlns:a16="http://schemas.microsoft.com/office/drawing/2014/main" id="{B120F2AC-455D-3B6B-4127-AE2D627DBE7C}"/>
              </a:ext>
            </a:extLst>
          </p:cNvPr>
          <p:cNvSpPr txBox="1">
            <a:spLocks/>
          </p:cNvSpPr>
          <p:nvPr/>
        </p:nvSpPr>
        <p:spPr>
          <a:xfrm>
            <a:off x="3901555" y="105142"/>
            <a:ext cx="2256726" cy="338554"/>
          </a:xfrm>
          <a:prstGeom prst="rect">
            <a:avLst/>
          </a:prstGeom>
          <a:gradFill flip="none" rotWithShape="1">
            <a:gsLst>
              <a:gs pos="69000">
                <a:schemeClr val="accent2"/>
              </a:gs>
              <a:gs pos="36000">
                <a:schemeClr val="accent1"/>
              </a:gs>
              <a:gs pos="0">
                <a:schemeClr val="tx1"/>
              </a:gs>
              <a:gs pos="100000">
                <a:schemeClr val="accent3"/>
              </a:gs>
            </a:gsLst>
            <a:lin ang="0" scaled="1"/>
            <a:tileRect/>
          </a:gradFill>
        </p:spPr>
        <p:txBody>
          <a:bodyPr vert="horz" wrap="square" lIns="144000" tIns="45720" rIns="91440" bIns="45720" rtlCol="0" anchor="ctr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hitney" pitchFamily="50" charset="0"/>
              <a:buNone/>
              <a:defRPr sz="800" kern="1200" cap="all" spc="3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70000"/>
              <a:buFontTx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cap="none" dirty="0">
                <a:latin typeface="Economica Next 02"/>
              </a:rPr>
              <a:t>24 février 2025</a:t>
            </a:r>
            <a:endParaRPr lang="en-US" sz="1600" cap="none" dirty="0">
              <a:latin typeface="Economica Next 02"/>
            </a:endParaRPr>
          </a:p>
        </p:txBody>
      </p:sp>
    </p:spTree>
    <p:extLst>
      <p:ext uri="{BB962C8B-B14F-4D97-AF65-F5344CB8AC3E}">
        <p14:creationId xmlns:p14="http://schemas.microsoft.com/office/powerpoint/2010/main" val="75856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FEBF8B-FA7C-D5A7-8D55-B77EDB27FF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482092" y="5883728"/>
            <a:ext cx="300083" cy="230832"/>
          </a:xfrm>
        </p:spPr>
        <p:txBody>
          <a:bodyPr/>
          <a:lstStyle/>
          <a:p>
            <a:fld id="{7BBB72A6-C2F7-403D-8CA7-191AF8E989CF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5" name="Flèche : pentagone 4">
            <a:extLst>
              <a:ext uri="{FF2B5EF4-FFF2-40B4-BE49-F238E27FC236}">
                <a16:creationId xmlns:a16="http://schemas.microsoft.com/office/drawing/2014/main" id="{9C896327-C4C5-79B4-456F-1DF95C23FA3B}"/>
              </a:ext>
            </a:extLst>
          </p:cNvPr>
          <p:cNvSpPr/>
          <p:nvPr/>
        </p:nvSpPr>
        <p:spPr>
          <a:xfrm>
            <a:off x="1189104" y="1439766"/>
            <a:ext cx="3978906" cy="4471056"/>
          </a:xfrm>
          <a:prstGeom prst="homePlate">
            <a:avLst>
              <a:gd name="adj" fmla="val 0"/>
            </a:avLst>
          </a:prstGeom>
          <a:solidFill>
            <a:srgbClr val="F3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3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3EA551A-CD6A-E83D-A2DE-12F02E88D868}"/>
              </a:ext>
            </a:extLst>
          </p:cNvPr>
          <p:cNvSpPr txBox="1"/>
          <p:nvPr/>
        </p:nvSpPr>
        <p:spPr>
          <a:xfrm>
            <a:off x="1277317" y="5915101"/>
            <a:ext cx="6432283" cy="179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69" dirty="0">
                <a:solidFill>
                  <a:srgbClr val="084689"/>
                </a:solidFill>
                <a:latin typeface="Aptos" panose="020B0004020202020204" pitchFamily="34" charset="0"/>
              </a:rPr>
              <a:t>*Ces chiffres sont estimés sur la base des montants de taxes actuelles</a:t>
            </a: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462D76B6-30BC-7C24-C0D9-EFAA01199CCF}"/>
              </a:ext>
            </a:extLst>
          </p:cNvPr>
          <p:cNvGrpSpPr/>
          <p:nvPr/>
        </p:nvGrpSpPr>
        <p:grpSpPr>
          <a:xfrm>
            <a:off x="1322896" y="4807929"/>
            <a:ext cx="3720590" cy="703462"/>
            <a:chOff x="485180" y="4935450"/>
            <a:chExt cx="4579188" cy="86579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4688D4D-AD02-419D-4F11-510DAC56B1D8}"/>
                </a:ext>
              </a:extLst>
            </p:cNvPr>
            <p:cNvSpPr/>
            <p:nvPr/>
          </p:nvSpPr>
          <p:spPr>
            <a:xfrm>
              <a:off x="988082" y="4935450"/>
              <a:ext cx="4076286" cy="8657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lvl="1">
                <a:lnSpc>
                  <a:spcPct val="120000"/>
                </a:lnSpc>
                <a:spcBef>
                  <a:spcPts val="488"/>
                </a:spcBef>
                <a:buSzPct val="70000"/>
              </a:pPr>
              <a:r>
                <a:rPr lang="fr-FR" sz="1138" dirty="0">
                  <a:solidFill>
                    <a:schemeClr val="tx2"/>
                  </a:solidFill>
                </a:rPr>
                <a:t>Tonnes de CO2 évitées par an, méthode RTE : </a:t>
              </a:r>
              <a:r>
                <a:rPr lang="fr-FR" sz="1138" b="1" dirty="0">
                  <a:solidFill>
                    <a:schemeClr val="accent1"/>
                  </a:solidFill>
                </a:rPr>
                <a:t>14 400tonnes </a:t>
              </a:r>
              <a:r>
                <a:rPr lang="fr-FR" sz="1138" dirty="0">
                  <a:solidFill>
                    <a:schemeClr val="bg1">
                      <a:lumMod val="50000"/>
                    </a:schemeClr>
                  </a:solidFill>
                </a:rPr>
                <a:t>(soit l’équivalent de 6 000 voitures)</a:t>
              </a:r>
              <a:endParaRPr lang="fr-FR" sz="1138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</a:endParaRPr>
            </a:p>
          </p:txBody>
        </p:sp>
        <p:pic>
          <p:nvPicPr>
            <p:cNvPr id="35" name="Image 34" descr="Une image contenant cercle, Graphique, Police, graphisme&#10;&#10;Description générée automatiquement">
              <a:extLst>
                <a:ext uri="{FF2B5EF4-FFF2-40B4-BE49-F238E27FC236}">
                  <a16:creationId xmlns:a16="http://schemas.microsoft.com/office/drawing/2014/main" id="{46FDDFFD-1306-225E-723D-3634EABD7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180" y="5176442"/>
              <a:ext cx="360000" cy="360000"/>
            </a:xfrm>
            <a:prstGeom prst="rect">
              <a:avLst/>
            </a:prstGeom>
          </p:spPr>
        </p:pic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55F9DBE9-041F-FF4E-1123-833D32C5E00B}"/>
              </a:ext>
            </a:extLst>
          </p:cNvPr>
          <p:cNvGrpSpPr/>
          <p:nvPr/>
        </p:nvGrpSpPr>
        <p:grpSpPr>
          <a:xfrm>
            <a:off x="1336216" y="4033378"/>
            <a:ext cx="3720590" cy="493340"/>
            <a:chOff x="485180" y="4376567"/>
            <a:chExt cx="4579188" cy="607187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79F10A2-FB30-AD4B-7674-92A40FE3FD92}"/>
                </a:ext>
              </a:extLst>
            </p:cNvPr>
            <p:cNvSpPr/>
            <p:nvPr/>
          </p:nvSpPr>
          <p:spPr>
            <a:xfrm>
              <a:off x="988081" y="4376567"/>
              <a:ext cx="4076287" cy="60718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lvl="1">
                <a:lnSpc>
                  <a:spcPct val="120000"/>
                </a:lnSpc>
                <a:spcBef>
                  <a:spcPts val="488"/>
                </a:spcBef>
                <a:buSzPct val="70000"/>
              </a:pPr>
              <a:r>
                <a:rPr lang="fr-FR" sz="1138" dirty="0">
                  <a:solidFill>
                    <a:schemeClr val="tx2"/>
                  </a:solidFill>
                </a:rPr>
                <a:t>Equivalent en termes de consommation : </a:t>
              </a:r>
              <a:r>
                <a:rPr lang="fr-FR" sz="1138" b="1" dirty="0">
                  <a:solidFill>
                    <a:schemeClr val="accent1"/>
                  </a:solidFill>
                </a:rPr>
                <a:t>environ 13 000 personnes (hors chauffage) </a:t>
              </a:r>
            </a:p>
          </p:txBody>
        </p:sp>
        <p:pic>
          <p:nvPicPr>
            <p:cNvPr id="37" name="Image 36" descr="Une image contenant noir, obscurité&#10;&#10;Description générée automatiquement">
              <a:extLst>
                <a:ext uri="{FF2B5EF4-FFF2-40B4-BE49-F238E27FC236}">
                  <a16:creationId xmlns:a16="http://schemas.microsoft.com/office/drawing/2014/main" id="{B6D0AABC-01C5-0879-E6ED-E4BA42874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180" y="4500159"/>
              <a:ext cx="360000" cy="360000"/>
            </a:xfrm>
            <a:prstGeom prst="rect">
              <a:avLst/>
            </a:prstGeom>
          </p:spPr>
        </p:pic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3096CA75-E18B-264C-D35A-198B8E8237AA}"/>
              </a:ext>
            </a:extLst>
          </p:cNvPr>
          <p:cNvGrpSpPr/>
          <p:nvPr/>
        </p:nvGrpSpPr>
        <p:grpSpPr>
          <a:xfrm>
            <a:off x="1309799" y="1525969"/>
            <a:ext cx="3494463" cy="307661"/>
            <a:chOff x="486393" y="1386592"/>
            <a:chExt cx="4300878" cy="37866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110BDC0-A025-F037-742F-D4518BF7AB37}"/>
                </a:ext>
              </a:extLst>
            </p:cNvPr>
            <p:cNvSpPr/>
            <p:nvPr/>
          </p:nvSpPr>
          <p:spPr>
            <a:xfrm>
              <a:off x="1001653" y="1386592"/>
              <a:ext cx="3785618" cy="3485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lvl="1">
                <a:lnSpc>
                  <a:spcPct val="120000"/>
                </a:lnSpc>
                <a:spcBef>
                  <a:spcPts val="488"/>
                </a:spcBef>
                <a:buSzPct val="70000"/>
              </a:pPr>
              <a:r>
                <a:rPr lang="fr-FR" sz="1138" dirty="0">
                  <a:solidFill>
                    <a:schemeClr val="tx2"/>
                  </a:solidFill>
                </a:rPr>
                <a:t>Retombées fiscales du projet :  </a:t>
              </a:r>
              <a:r>
                <a:rPr lang="fr-FR" sz="1138" dirty="0">
                  <a:solidFill>
                    <a:schemeClr val="accent1"/>
                  </a:solidFill>
                </a:rPr>
                <a:t>61 600€</a:t>
              </a:r>
              <a:r>
                <a:rPr lang="fr-FR" sz="1138" b="1" dirty="0">
                  <a:solidFill>
                    <a:schemeClr val="accent1"/>
                  </a:solidFill>
                </a:rPr>
                <a:t>/an*</a:t>
              </a:r>
            </a:p>
          </p:txBody>
        </p:sp>
        <p:pic>
          <p:nvPicPr>
            <p:cNvPr id="41" name="Image 40" descr="Une image contenant noir, obscurité&#10;&#10;Description générée automatiquement">
              <a:extLst>
                <a:ext uri="{FF2B5EF4-FFF2-40B4-BE49-F238E27FC236}">
                  <a16:creationId xmlns:a16="http://schemas.microsoft.com/office/drawing/2014/main" id="{BC404523-303E-B38F-2269-4895C2E64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393" y="1405252"/>
              <a:ext cx="360000" cy="360000"/>
            </a:xfrm>
            <a:prstGeom prst="rect">
              <a:avLst/>
            </a:prstGeom>
          </p:spPr>
        </p:pic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42364EF7-93AC-E965-9ADE-AC2A81612C8A}"/>
              </a:ext>
            </a:extLst>
          </p:cNvPr>
          <p:cNvGrpSpPr/>
          <p:nvPr/>
        </p:nvGrpSpPr>
        <p:grpSpPr>
          <a:xfrm>
            <a:off x="1342719" y="1850346"/>
            <a:ext cx="3700769" cy="703462"/>
            <a:chOff x="483068" y="1746582"/>
            <a:chExt cx="4554793" cy="865799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31AFB45-648C-46DA-83C8-6B2368D6BD7A}"/>
                </a:ext>
              </a:extLst>
            </p:cNvPr>
            <p:cNvSpPr/>
            <p:nvPr/>
          </p:nvSpPr>
          <p:spPr>
            <a:xfrm>
              <a:off x="995997" y="1746582"/>
              <a:ext cx="4041864" cy="8657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lvl="1" algn="ctr">
                <a:lnSpc>
                  <a:spcPct val="120000"/>
                </a:lnSpc>
                <a:spcBef>
                  <a:spcPts val="488"/>
                </a:spcBef>
                <a:buSzPct val="70000"/>
              </a:pPr>
              <a:r>
                <a:rPr lang="fr-FR" sz="1138" dirty="0">
                  <a:solidFill>
                    <a:schemeClr val="tx2"/>
                  </a:solidFill>
                </a:rPr>
                <a:t>Taxes d’aménagement : </a:t>
              </a:r>
              <a:r>
                <a:rPr lang="fr-FR" sz="1138" b="1" dirty="0">
                  <a:solidFill>
                    <a:schemeClr val="accent1"/>
                  </a:solidFill>
                </a:rPr>
                <a:t>31 201€ (</a:t>
              </a:r>
              <a:r>
                <a:rPr lang="fr-FR" sz="1138" b="1" dirty="0" err="1">
                  <a:solidFill>
                    <a:schemeClr val="accent1"/>
                  </a:solidFill>
                </a:rPr>
                <a:t>Grézieux</a:t>
              </a:r>
              <a:r>
                <a:rPr lang="fr-FR" sz="1138" b="1" dirty="0">
                  <a:solidFill>
                    <a:schemeClr val="accent1"/>
                  </a:solidFill>
                </a:rPr>
                <a:t> le Fromental), 2 757€ (Précieux) et 24 032€ pour le Département</a:t>
              </a:r>
            </a:p>
          </p:txBody>
        </p:sp>
        <p:pic>
          <p:nvPicPr>
            <p:cNvPr id="43" name="Image 42" descr="Une image contenant Graphique, clipart, symbole, dessin humoristique&#10;&#10;Description générée automatiquement">
              <a:extLst>
                <a:ext uri="{FF2B5EF4-FFF2-40B4-BE49-F238E27FC236}">
                  <a16:creationId xmlns:a16="http://schemas.microsoft.com/office/drawing/2014/main" id="{B45BEA23-6F79-584D-E895-0E96A0062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068" y="1983543"/>
              <a:ext cx="333492" cy="333492"/>
            </a:xfrm>
            <a:prstGeom prst="rect">
              <a:avLst/>
            </a:prstGeom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409B1CE0-3FD6-4351-7ACD-B53D1643A04C}"/>
              </a:ext>
            </a:extLst>
          </p:cNvPr>
          <p:cNvGrpSpPr/>
          <p:nvPr/>
        </p:nvGrpSpPr>
        <p:grpSpPr>
          <a:xfrm>
            <a:off x="1329764" y="3561569"/>
            <a:ext cx="3497520" cy="292500"/>
            <a:chOff x="469060" y="3918560"/>
            <a:chExt cx="4304640" cy="3600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8E14AC2-AA43-4905-1B7D-EEA87BBE991B}"/>
                </a:ext>
              </a:extLst>
            </p:cNvPr>
            <p:cNvSpPr/>
            <p:nvPr/>
          </p:nvSpPr>
          <p:spPr>
            <a:xfrm>
              <a:off x="988082" y="3924272"/>
              <a:ext cx="3785618" cy="3485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lvl="1">
                <a:lnSpc>
                  <a:spcPct val="120000"/>
                </a:lnSpc>
                <a:spcBef>
                  <a:spcPts val="488"/>
                </a:spcBef>
                <a:buSzPct val="70000"/>
              </a:pPr>
              <a:r>
                <a:rPr lang="fr-FR" sz="1138" dirty="0">
                  <a:solidFill>
                    <a:schemeClr val="tx2"/>
                  </a:solidFill>
                </a:rPr>
                <a:t>Production estimée du parc: </a:t>
              </a:r>
              <a:r>
                <a:rPr lang="fr-FR" sz="1138" b="1" dirty="0">
                  <a:solidFill>
                    <a:schemeClr val="accent1"/>
                  </a:solidFill>
                </a:rPr>
                <a:t>29 GWh/an</a:t>
              </a:r>
            </a:p>
          </p:txBody>
        </p:sp>
        <p:pic>
          <p:nvPicPr>
            <p:cNvPr id="45" name="Image 44" descr="Une image contenant capture d’écran, créativité, conception, illustration&#10;&#10;Description générée automatiquement">
              <a:extLst>
                <a:ext uri="{FF2B5EF4-FFF2-40B4-BE49-F238E27FC236}">
                  <a16:creationId xmlns:a16="http://schemas.microsoft.com/office/drawing/2014/main" id="{6CEAAD50-E8B9-21AB-3828-F5BEC246B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060" y="3918560"/>
              <a:ext cx="360000" cy="360000"/>
            </a:xfrm>
            <a:prstGeom prst="rect">
              <a:avLst/>
            </a:prstGeom>
          </p:spPr>
        </p:pic>
      </p:grpSp>
      <p:sp>
        <p:nvSpPr>
          <p:cNvPr id="3" name="Flèche : pentagone 2">
            <a:extLst>
              <a:ext uri="{FF2B5EF4-FFF2-40B4-BE49-F238E27FC236}">
                <a16:creationId xmlns:a16="http://schemas.microsoft.com/office/drawing/2014/main" id="{37657CA4-3B66-4BC1-1568-A8A584A8AB44}"/>
              </a:ext>
            </a:extLst>
          </p:cNvPr>
          <p:cNvSpPr/>
          <p:nvPr/>
        </p:nvSpPr>
        <p:spPr>
          <a:xfrm>
            <a:off x="5321236" y="1458689"/>
            <a:ext cx="3592476" cy="4452133"/>
          </a:xfrm>
          <a:prstGeom prst="homePlate">
            <a:avLst>
              <a:gd name="adj" fmla="val 0"/>
            </a:avLst>
          </a:prstGeom>
          <a:solidFill>
            <a:srgbClr val="F3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3">
              <a:latin typeface="Aptos" panose="020B000402020202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AB0956B-7FA0-224A-ACF8-9FCDCA354A48}"/>
              </a:ext>
            </a:extLst>
          </p:cNvPr>
          <p:cNvSpPr/>
          <p:nvPr/>
        </p:nvSpPr>
        <p:spPr>
          <a:xfrm>
            <a:off x="5852082" y="4228645"/>
            <a:ext cx="843476" cy="86798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3">
              <a:latin typeface="Aptos" panose="020B0004020202020204" pitchFamily="34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D718D0F-AE2A-D9F7-1B8A-28553D1239EF}"/>
              </a:ext>
            </a:extLst>
          </p:cNvPr>
          <p:cNvSpPr/>
          <p:nvPr/>
        </p:nvSpPr>
        <p:spPr>
          <a:xfrm>
            <a:off x="5812791" y="2804461"/>
            <a:ext cx="843476" cy="86798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3">
              <a:latin typeface="Aptos" panose="020B000402020202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D59601F-C143-1442-54FD-D9BDCE223C67}"/>
              </a:ext>
            </a:extLst>
          </p:cNvPr>
          <p:cNvSpPr/>
          <p:nvPr/>
        </p:nvSpPr>
        <p:spPr>
          <a:xfrm>
            <a:off x="7608577" y="2809491"/>
            <a:ext cx="843476" cy="867981"/>
          </a:xfrm>
          <a:prstGeom prst="ellipse">
            <a:avLst/>
          </a:prstGeom>
          <a:solidFill>
            <a:srgbClr val="D5E8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3" dirty="0">
              <a:latin typeface="Aptos" panose="020B00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6DA9ED-02B9-DB27-4552-631079DB0E87}"/>
              </a:ext>
            </a:extLst>
          </p:cNvPr>
          <p:cNvSpPr/>
          <p:nvPr/>
        </p:nvSpPr>
        <p:spPr>
          <a:xfrm>
            <a:off x="5321236" y="1469361"/>
            <a:ext cx="3549466" cy="90601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lvl="1" algn="ctr">
              <a:spcBef>
                <a:spcPts val="1463"/>
              </a:spcBef>
              <a:buSzPct val="70000"/>
            </a:pPr>
            <a:r>
              <a:rPr lang="fr-FR" sz="1138" b="1" cap="all" spc="244">
                <a:latin typeface="Aptos" panose="020B0004020202020204" pitchFamily="34" charset="0"/>
              </a:rPr>
              <a:t>Répartition des taxes IFER, CET et taxe foncière aux collectivités locales </a:t>
            </a:r>
            <a:br>
              <a:rPr lang="fr-FR" sz="894" cap="all" spc="244">
                <a:latin typeface="Aptos" panose="020B0004020202020204" pitchFamily="34" charset="0"/>
              </a:rPr>
            </a:br>
            <a:endParaRPr lang="fr-FR" sz="894" spc="244">
              <a:latin typeface="Aptos" panose="020B0004020202020204" pitchFamily="34" charset="0"/>
            </a:endParaRPr>
          </a:p>
          <a:p>
            <a:pPr marL="143172" lvl="1">
              <a:spcBef>
                <a:spcPts val="244"/>
              </a:spcBef>
              <a:buClr>
                <a:schemeClr val="accent1"/>
              </a:buClr>
              <a:buSzPct val="100000"/>
            </a:pPr>
            <a:endParaRPr lang="fr-FR" sz="813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C3515FF6-5465-F760-64AE-361FD4070464}"/>
              </a:ext>
            </a:extLst>
          </p:cNvPr>
          <p:cNvGraphicFramePr>
            <a:graphicFrameLocks/>
          </p:cNvGraphicFramePr>
          <p:nvPr/>
        </p:nvGraphicFramePr>
        <p:xfrm>
          <a:off x="5533875" y="4414878"/>
          <a:ext cx="1117003" cy="1109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BFA19B4E-F0AC-A72A-72D5-CD2DAF7F3409}"/>
              </a:ext>
            </a:extLst>
          </p:cNvPr>
          <p:cNvSpPr txBox="1"/>
          <p:nvPr/>
        </p:nvSpPr>
        <p:spPr>
          <a:xfrm>
            <a:off x="5266986" y="3798954"/>
            <a:ext cx="186869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00" b="1" dirty="0">
                <a:solidFill>
                  <a:srgbClr val="084689"/>
                </a:solidFill>
                <a:latin typeface="Aptos" panose="020B0004020202020204" pitchFamily="34" charset="0"/>
              </a:rPr>
              <a:t>COMMUNE de </a:t>
            </a:r>
            <a:r>
              <a:rPr lang="fr-FR" sz="1300" b="1" dirty="0" err="1">
                <a:solidFill>
                  <a:srgbClr val="084689"/>
                </a:solidFill>
                <a:latin typeface="Aptos" panose="020B0004020202020204" pitchFamily="34" charset="0"/>
              </a:rPr>
              <a:t>Grézieux</a:t>
            </a:r>
            <a:r>
              <a:rPr lang="fr-FR" sz="1300" b="1" dirty="0">
                <a:solidFill>
                  <a:srgbClr val="084689"/>
                </a:solidFill>
                <a:latin typeface="Aptos" panose="020B0004020202020204" pitchFamily="34" charset="0"/>
              </a:rPr>
              <a:t> le Fromental</a:t>
            </a:r>
            <a:endParaRPr lang="fr-FR" sz="975" b="1" dirty="0">
              <a:solidFill>
                <a:srgbClr val="084689"/>
              </a:solidFill>
              <a:latin typeface="Aptos" panose="020B00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341FD7B-C2B0-5CD5-384E-4DF6495C9A54}"/>
              </a:ext>
            </a:extLst>
          </p:cNvPr>
          <p:cNvSpPr txBox="1"/>
          <p:nvPr/>
        </p:nvSpPr>
        <p:spPr>
          <a:xfrm>
            <a:off x="5447815" y="2304700"/>
            <a:ext cx="1453564" cy="275076"/>
          </a:xfrm>
          <a:prstGeom prst="rect">
            <a:avLst/>
          </a:prstGeom>
          <a:noFill/>
        </p:spPr>
        <p:txBody>
          <a:bodyPr wrap="square" lIns="74295" tIns="37148" rIns="74295" bIns="37148" rtlCol="0" anchor="t">
            <a:spAutoFit/>
          </a:bodyPr>
          <a:lstStyle/>
          <a:p>
            <a:pPr algn="ctr"/>
            <a:r>
              <a:rPr lang="fr-FR" sz="1300" b="1" dirty="0">
                <a:solidFill>
                  <a:srgbClr val="084689"/>
                </a:solidFill>
                <a:latin typeface="Aptos" panose="020B0004020202020204" pitchFamily="34" charset="0"/>
              </a:rPr>
              <a:t>DÉPARTEMENT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E8BB33E-F53E-81FF-EDDD-D637A9B7ABFE}"/>
              </a:ext>
            </a:extLst>
          </p:cNvPr>
          <p:cNvSpPr txBox="1"/>
          <p:nvPr/>
        </p:nvSpPr>
        <p:spPr>
          <a:xfrm>
            <a:off x="7095968" y="2304701"/>
            <a:ext cx="1868697" cy="642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00" b="1" dirty="0">
                <a:solidFill>
                  <a:srgbClr val="084689"/>
                </a:solidFill>
                <a:latin typeface="Aptos" panose="020B0004020202020204" pitchFamily="34" charset="0"/>
              </a:rPr>
              <a:t>COMMUNAUTÉ D’AGGLOMERATION</a:t>
            </a:r>
          </a:p>
          <a:p>
            <a:pPr algn="ctr"/>
            <a:endParaRPr lang="fr-FR" sz="975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7F18E27-F9EA-28D3-5B87-27DDC603C88D}"/>
              </a:ext>
            </a:extLst>
          </p:cNvPr>
          <p:cNvSpPr txBox="1"/>
          <p:nvPr/>
        </p:nvSpPr>
        <p:spPr>
          <a:xfrm>
            <a:off x="5727437" y="3047430"/>
            <a:ext cx="93665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00" dirty="0">
                <a:solidFill>
                  <a:srgbClr val="004691"/>
                </a:solidFill>
                <a:latin typeface="Aptos" panose="020B0004020202020204" pitchFamily="34" charset="0"/>
              </a:rPr>
              <a:t> 18 400</a:t>
            </a:r>
            <a:r>
              <a:rPr lang="fr-FR" sz="1300" dirty="0">
                <a:solidFill>
                  <a:srgbClr val="084689"/>
                </a:solidFill>
                <a:latin typeface="Aptos" panose="020B0004020202020204" pitchFamily="34" charset="0"/>
              </a:rPr>
              <a:t>€ / an 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65E51CE-91E4-F84C-95A5-8EDE54C00C95}"/>
              </a:ext>
            </a:extLst>
          </p:cNvPr>
          <p:cNvSpPr txBox="1"/>
          <p:nvPr/>
        </p:nvSpPr>
        <p:spPr>
          <a:xfrm>
            <a:off x="7544704" y="3028711"/>
            <a:ext cx="9073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00" dirty="0">
                <a:solidFill>
                  <a:srgbClr val="004691"/>
                </a:solidFill>
                <a:latin typeface="Aptos" panose="020B0004020202020204" pitchFamily="34" charset="0"/>
              </a:rPr>
              <a:t>30 700€/ an 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AE6AE9C-40F5-1303-0F20-E4A22DFA647A}"/>
              </a:ext>
            </a:extLst>
          </p:cNvPr>
          <p:cNvSpPr txBox="1"/>
          <p:nvPr/>
        </p:nvSpPr>
        <p:spPr>
          <a:xfrm>
            <a:off x="5401341" y="4331057"/>
            <a:ext cx="182989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00" dirty="0">
                <a:solidFill>
                  <a:srgbClr val="084689"/>
                </a:solidFill>
                <a:latin typeface="Aptos" panose="020B0004020202020204" pitchFamily="34" charset="0"/>
              </a:rPr>
              <a:t>11 500€ / an </a:t>
            </a:r>
          </a:p>
          <a:p>
            <a:pPr algn="ctr"/>
            <a:r>
              <a:rPr lang="fr-FR" sz="1300" dirty="0">
                <a:solidFill>
                  <a:srgbClr val="084689"/>
                </a:solidFill>
                <a:latin typeface="Aptos" panose="020B0004020202020204" pitchFamily="34" charset="0"/>
              </a:rPr>
              <a:t>39 352€ / an à partir </a:t>
            </a:r>
            <a:br>
              <a:rPr lang="fr-FR" sz="1300" dirty="0">
                <a:solidFill>
                  <a:srgbClr val="084689"/>
                </a:solidFill>
                <a:latin typeface="Aptos" panose="020B0004020202020204" pitchFamily="34" charset="0"/>
              </a:rPr>
            </a:br>
            <a:r>
              <a:rPr lang="fr-FR" sz="1300" dirty="0">
                <a:solidFill>
                  <a:srgbClr val="084689"/>
                </a:solidFill>
                <a:latin typeface="Aptos" panose="020B0004020202020204" pitchFamily="34" charset="0"/>
              </a:rPr>
              <a:t>de l’année 21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76AFEA9-BA82-1D83-A998-166D8FD7DC5A}"/>
              </a:ext>
            </a:extLst>
          </p:cNvPr>
          <p:cNvSpPr/>
          <p:nvPr/>
        </p:nvSpPr>
        <p:spPr>
          <a:xfrm>
            <a:off x="1744822" y="2771376"/>
            <a:ext cx="3075815" cy="283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lvl="1">
              <a:lnSpc>
                <a:spcPct val="120000"/>
              </a:lnSpc>
              <a:spcBef>
                <a:spcPts val="488"/>
              </a:spcBef>
              <a:buSzPct val="70000"/>
            </a:pPr>
            <a:r>
              <a:rPr lang="fr-FR" sz="1138" dirty="0">
                <a:solidFill>
                  <a:schemeClr val="tx2"/>
                </a:solidFill>
              </a:rPr>
              <a:t>Financement participatif pour les habitants</a:t>
            </a:r>
            <a:endParaRPr lang="fr-FR" sz="1138" b="1" dirty="0">
              <a:solidFill>
                <a:schemeClr val="accent1"/>
              </a:solidFill>
            </a:endParaRPr>
          </a:p>
        </p:txBody>
      </p:sp>
      <p:pic>
        <p:nvPicPr>
          <p:cNvPr id="44" name="Image 43" descr="Une image contenant Graphique, clipart, symbole, dessin humoristique&#10;&#10;Description générée automatiquement">
            <a:extLst>
              <a:ext uri="{FF2B5EF4-FFF2-40B4-BE49-F238E27FC236}">
                <a16:creationId xmlns:a16="http://schemas.microsoft.com/office/drawing/2014/main" id="{9727FDF9-DDD3-B9D2-992E-FECA3F6562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512" y="2702387"/>
            <a:ext cx="270962" cy="27096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59672CD-9C18-0613-45C5-741938F91E0F}"/>
              </a:ext>
            </a:extLst>
          </p:cNvPr>
          <p:cNvSpPr txBox="1"/>
          <p:nvPr/>
        </p:nvSpPr>
        <p:spPr>
          <a:xfrm>
            <a:off x="6919554" y="3796885"/>
            <a:ext cx="186869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00" b="1" dirty="0">
                <a:solidFill>
                  <a:srgbClr val="084689"/>
                </a:solidFill>
                <a:latin typeface="Aptos" panose="020B0004020202020204" pitchFamily="34" charset="0"/>
              </a:rPr>
              <a:t>COMMUNE de Précieux</a:t>
            </a:r>
            <a:endParaRPr lang="fr-FR" sz="975" b="1" dirty="0">
              <a:solidFill>
                <a:srgbClr val="084689"/>
              </a:solidFill>
              <a:latin typeface="Aptos" panose="020B0004020202020204" pitchFamily="34" charset="0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0B7E2F37-16A0-CD99-5B93-BA8982CC9EA6}"/>
              </a:ext>
            </a:extLst>
          </p:cNvPr>
          <p:cNvSpPr/>
          <p:nvPr/>
        </p:nvSpPr>
        <p:spPr>
          <a:xfrm>
            <a:off x="7542909" y="4271913"/>
            <a:ext cx="843476" cy="86798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3" dirty="0">
              <a:latin typeface="Aptos" panose="020B00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823D10C-95F4-10DD-C4C4-5A56DFD3EBB9}"/>
              </a:ext>
            </a:extLst>
          </p:cNvPr>
          <p:cNvSpPr txBox="1"/>
          <p:nvPr/>
        </p:nvSpPr>
        <p:spPr>
          <a:xfrm>
            <a:off x="7352122" y="4286473"/>
            <a:ext cx="130575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00" dirty="0">
                <a:solidFill>
                  <a:srgbClr val="084689"/>
                </a:solidFill>
                <a:latin typeface="Aptos" panose="020B0004020202020204" pitchFamily="34" charset="0"/>
              </a:rPr>
              <a:t>1000€ / an</a:t>
            </a:r>
          </a:p>
          <a:p>
            <a:pPr algn="ctr"/>
            <a:r>
              <a:rPr lang="fr-FR" sz="1300" dirty="0">
                <a:solidFill>
                  <a:srgbClr val="084689"/>
                </a:solidFill>
                <a:latin typeface="Aptos" panose="020B0004020202020204" pitchFamily="34" charset="0"/>
              </a:rPr>
              <a:t>17 358€ par an  à partir de l’année </a:t>
            </a:r>
            <a:br>
              <a:rPr lang="fr-FR" sz="1300" dirty="0">
                <a:solidFill>
                  <a:srgbClr val="084689"/>
                </a:solidFill>
                <a:latin typeface="Aptos" panose="020B0004020202020204" pitchFamily="34" charset="0"/>
              </a:rPr>
            </a:br>
            <a:r>
              <a:rPr lang="fr-FR" sz="1300" dirty="0">
                <a:solidFill>
                  <a:srgbClr val="084689"/>
                </a:solidFill>
                <a:latin typeface="Aptos" panose="020B0004020202020204" pitchFamily="34" charset="0"/>
              </a:rPr>
              <a:t>21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16F0F52-C381-28B5-62B6-C8FF4C6CE6BA}"/>
              </a:ext>
            </a:extLst>
          </p:cNvPr>
          <p:cNvSpPr txBox="1"/>
          <p:nvPr/>
        </p:nvSpPr>
        <p:spPr>
          <a:xfrm>
            <a:off x="5447815" y="5139894"/>
            <a:ext cx="1453564" cy="655051"/>
          </a:xfrm>
          <a:prstGeom prst="rect">
            <a:avLst/>
          </a:prstGeom>
          <a:solidFill>
            <a:srgbClr val="D4E9DD"/>
          </a:solidFill>
        </p:spPr>
        <p:txBody>
          <a:bodyPr wrap="square" rtlCol="0">
            <a:spAutoFit/>
          </a:bodyPr>
          <a:lstStyle/>
          <a:p>
            <a:r>
              <a:rPr lang="fr-FR" sz="1463" dirty="0"/>
              <a:t>623 520€ sur 30 ans </a:t>
            </a:r>
            <a:r>
              <a:rPr lang="fr-FR" sz="731" dirty="0"/>
              <a:t>(selon les taxes actuellement en vigueur)</a:t>
            </a:r>
            <a:endParaRPr lang="fr-FR" sz="1463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34562C-A2A8-EC6D-8B1A-221D0585A621}"/>
              </a:ext>
            </a:extLst>
          </p:cNvPr>
          <p:cNvSpPr/>
          <p:nvPr/>
        </p:nvSpPr>
        <p:spPr>
          <a:xfrm>
            <a:off x="1728447" y="3164263"/>
            <a:ext cx="3075815" cy="283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lvl="1">
              <a:lnSpc>
                <a:spcPct val="120000"/>
              </a:lnSpc>
              <a:spcBef>
                <a:spcPts val="488"/>
              </a:spcBef>
              <a:buSzPct val="70000"/>
            </a:pPr>
            <a:r>
              <a:rPr lang="fr-FR" sz="1138" dirty="0">
                <a:solidFill>
                  <a:schemeClr val="tx2"/>
                </a:solidFill>
              </a:rPr>
              <a:t>Coût du projet : </a:t>
            </a:r>
            <a:r>
              <a:rPr lang="fr-FR" sz="1138" b="1" dirty="0">
                <a:solidFill>
                  <a:srgbClr val="0082C6"/>
                </a:solidFill>
              </a:rPr>
              <a:t>environ 20M€ </a:t>
            </a:r>
          </a:p>
        </p:txBody>
      </p:sp>
      <p:pic>
        <p:nvPicPr>
          <p:cNvPr id="21" name="Graphique 20" descr="Pièces avec un remplissage uni">
            <a:extLst>
              <a:ext uri="{FF2B5EF4-FFF2-40B4-BE49-F238E27FC236}">
                <a16:creationId xmlns:a16="http://schemas.microsoft.com/office/drawing/2014/main" id="{77960B0A-FABA-FDA8-7047-1F6B780D3D9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77317" y="3127243"/>
            <a:ext cx="315502" cy="315502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CCF9DA4A-2D77-4FF8-7744-57025C2B8525}"/>
              </a:ext>
            </a:extLst>
          </p:cNvPr>
          <p:cNvSpPr txBox="1"/>
          <p:nvPr/>
        </p:nvSpPr>
        <p:spPr>
          <a:xfrm>
            <a:off x="7263333" y="5158817"/>
            <a:ext cx="1453564" cy="655051"/>
          </a:xfrm>
          <a:prstGeom prst="rect">
            <a:avLst/>
          </a:prstGeom>
          <a:solidFill>
            <a:srgbClr val="D4E9DD"/>
          </a:solidFill>
        </p:spPr>
        <p:txBody>
          <a:bodyPr wrap="square" rtlCol="0">
            <a:spAutoFit/>
          </a:bodyPr>
          <a:lstStyle/>
          <a:p>
            <a:r>
              <a:rPr lang="fr-FR" sz="1463" dirty="0"/>
              <a:t>153 580€ sur 30 ans </a:t>
            </a:r>
            <a:r>
              <a:rPr lang="fr-FR" sz="731" dirty="0"/>
              <a:t>(selon les taxes actuellement en vigueur)</a:t>
            </a:r>
            <a:endParaRPr lang="fr-FR" sz="1463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2E27D4C-4D76-850B-8C83-55495B0787D0}"/>
              </a:ext>
            </a:extLst>
          </p:cNvPr>
          <p:cNvSpPr txBox="1"/>
          <p:nvPr/>
        </p:nvSpPr>
        <p:spPr>
          <a:xfrm>
            <a:off x="6971783" y="1075949"/>
            <a:ext cx="1459054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63" dirty="0">
                <a:highlight>
                  <a:srgbClr val="FFFF00"/>
                </a:highlight>
              </a:rPr>
              <a:t>Slide à finaliser</a:t>
            </a:r>
          </a:p>
        </p:txBody>
      </p:sp>
      <p:sp>
        <p:nvSpPr>
          <p:cNvPr id="20" name="Titre 4">
            <a:extLst>
              <a:ext uri="{FF2B5EF4-FFF2-40B4-BE49-F238E27FC236}">
                <a16:creationId xmlns:a16="http://schemas.microsoft.com/office/drawing/2014/main" id="{C6E99AAA-D6C5-20C8-19AD-72A20F295063}"/>
              </a:ext>
            </a:extLst>
          </p:cNvPr>
          <p:cNvSpPr txBox="1">
            <a:spLocks/>
          </p:cNvSpPr>
          <p:nvPr/>
        </p:nvSpPr>
        <p:spPr>
          <a:xfrm>
            <a:off x="123808" y="639965"/>
            <a:ext cx="9672352" cy="7502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356" dirty="0"/>
              <a:t>Les retombées socio-économiques et la contribution énergétique </a:t>
            </a:r>
            <a:endParaRPr lang="fr-FR" sz="2356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31225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pour une image  11" descr="Une image contenant herbe, plein air, ciel, chien&#10;&#10;Description générée automatiquement">
            <a:extLst>
              <a:ext uri="{FF2B5EF4-FFF2-40B4-BE49-F238E27FC236}">
                <a16:creationId xmlns:a16="http://schemas.microsoft.com/office/drawing/2014/main" id="{61673B27-8867-E16F-2F8E-FCBB30562CE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8" b="2848"/>
          <a:stretch>
            <a:fillRect/>
          </a:stretch>
        </p:blipFill>
        <p:spPr/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9BDA0D-9D7B-22A0-B8E1-82E411A2F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88189" y="6506840"/>
            <a:ext cx="245580" cy="230832"/>
          </a:xfrm>
        </p:spPr>
        <p:txBody>
          <a:bodyPr/>
          <a:lstStyle/>
          <a:p>
            <a:fld id="{7BBB72A6-C2F7-403D-8CA7-191AF8E989CF}" type="slidenum">
              <a:rPr lang="fr-FR" smtClean="0">
                <a:latin typeface="Aptos" panose="020B0004020202020204" pitchFamily="34" charset="0"/>
              </a:rPr>
              <a:pPr/>
              <a:t>3</a:t>
            </a:fld>
            <a:endParaRPr lang="fr-FR">
              <a:latin typeface="Aptos" panose="020B0004020202020204" pitchFamily="34" charset="0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45D01E6-3F57-2C45-288F-8F7621AE758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26143" y="1102677"/>
            <a:ext cx="3157539" cy="650875"/>
          </a:xfrm>
        </p:spPr>
        <p:txBody>
          <a:bodyPr>
            <a:noAutofit/>
          </a:bodyPr>
          <a:lstStyle/>
          <a:p>
            <a:endParaRPr lang="fr-FR" sz="2400">
              <a:solidFill>
                <a:srgbClr val="084689"/>
              </a:solidFill>
            </a:endParaRPr>
          </a:p>
          <a:p>
            <a:endParaRPr lang="fr-FR" sz="2400">
              <a:solidFill>
                <a:srgbClr val="084689"/>
              </a:solidFill>
              <a:latin typeface="Aptos" panose="020B0004020202020204" pitchFamily="34" charset="0"/>
            </a:endParaRPr>
          </a:p>
          <a:p>
            <a:endParaRPr lang="fr-FR" sz="2400">
              <a:solidFill>
                <a:srgbClr val="084689"/>
              </a:solidFill>
            </a:endParaRPr>
          </a:p>
          <a:p>
            <a:r>
              <a:rPr lang="fr-FR" sz="2400">
                <a:solidFill>
                  <a:srgbClr val="084689"/>
                </a:solidFill>
                <a:latin typeface="Aptos" panose="020B0004020202020204" pitchFamily="34" charset="0"/>
              </a:rPr>
              <a:t>Les </a:t>
            </a:r>
            <a:r>
              <a:rPr lang="fr-FR" sz="2400">
                <a:solidFill>
                  <a:srgbClr val="084689"/>
                </a:solidFill>
                <a:latin typeface="+mn-lt"/>
              </a:rPr>
              <a:t>comités</a:t>
            </a:r>
            <a:r>
              <a:rPr lang="fr-FR" sz="2400">
                <a:solidFill>
                  <a:srgbClr val="084689"/>
                </a:solidFill>
                <a:latin typeface="Aptos" panose="020B0004020202020204" pitchFamily="34" charset="0"/>
              </a:rPr>
              <a:t> </a:t>
            </a:r>
            <a:r>
              <a:rPr lang="fr-FR" sz="2400">
                <a:solidFill>
                  <a:srgbClr val="084689"/>
                </a:solidFill>
              </a:rPr>
              <a:t>de Projets de la loi APER</a:t>
            </a:r>
            <a:endParaRPr lang="fr-FR" sz="2400">
              <a:solidFill>
                <a:srgbClr val="084689"/>
              </a:solidFill>
              <a:latin typeface="Aptos" panose="020B0004020202020204" pitchFamily="34" charset="0"/>
            </a:endParaRP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AC6444FA-C9A8-2544-89C8-4AF005ED9CE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26146" y="2222949"/>
            <a:ext cx="3486700" cy="650875"/>
          </a:xfrm>
        </p:spPr>
        <p:txBody>
          <a:bodyPr>
            <a:normAutofit/>
          </a:bodyPr>
          <a:lstStyle/>
          <a:p>
            <a:r>
              <a:rPr lang="fr-FR" sz="2400">
                <a:latin typeface="+mn-lt"/>
              </a:rPr>
              <a:t>Présentation</a:t>
            </a:r>
            <a:r>
              <a:rPr lang="fr-FR" sz="2400">
                <a:latin typeface="Aptos" panose="020B0004020202020204" pitchFamily="34" charset="0"/>
              </a:rPr>
              <a:t> de Photosol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D32040FF-5C0F-04F0-E2BC-512F08F4BEF6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5960009" y="3487099"/>
            <a:ext cx="3945991" cy="808500"/>
          </a:xfrm>
        </p:spPr>
        <p:txBody>
          <a:bodyPr>
            <a:noAutofit/>
          </a:bodyPr>
          <a:lstStyle/>
          <a:p>
            <a:r>
              <a:rPr lang="fr-FR" sz="2400" dirty="0"/>
              <a:t>Présentation du projet agrivoltaïque </a:t>
            </a:r>
            <a:endParaRPr lang="fr-FR" sz="2400" dirty="0">
              <a:latin typeface="Aptos" panose="020B0004020202020204" pitchFamily="34" charset="0"/>
            </a:endParaRPr>
          </a:p>
        </p:txBody>
      </p:sp>
      <p:sp>
        <p:nvSpPr>
          <p:cNvPr id="3" name="Espace réservé du contenu 7">
            <a:extLst>
              <a:ext uri="{FF2B5EF4-FFF2-40B4-BE49-F238E27FC236}">
                <a16:creationId xmlns:a16="http://schemas.microsoft.com/office/drawing/2014/main" id="{4A8E00FF-0CFC-DAE5-BEBD-E1E8541F5109}"/>
              </a:ext>
            </a:extLst>
          </p:cNvPr>
          <p:cNvSpPr txBox="1">
            <a:spLocks/>
          </p:cNvSpPr>
          <p:nvPr/>
        </p:nvSpPr>
        <p:spPr>
          <a:xfrm>
            <a:off x="6026143" y="5323740"/>
            <a:ext cx="3157539" cy="431583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Whitney" pitchFamily="50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180975" indent="-936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3"/>
              </a:buBlip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66700" indent="-857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1950" indent="-95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447675" indent="-857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latin typeface="+mn-lt"/>
              </a:rPr>
              <a:t>Temps d’échanges</a:t>
            </a:r>
          </a:p>
        </p:txBody>
      </p:sp>
    </p:spTree>
    <p:extLst>
      <p:ext uri="{BB962C8B-B14F-4D97-AF65-F5344CB8AC3E}">
        <p14:creationId xmlns:p14="http://schemas.microsoft.com/office/powerpoint/2010/main" val="3813170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F5902-A4E0-0F58-92B5-4A7FA6644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5D47084D-9C45-C572-C1C7-510813956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>
                <a:solidFill>
                  <a:srgbClr val="084689"/>
                </a:solidFill>
                <a:latin typeface="Aptos" panose="020B0004020202020204" pitchFamily="34" charset="0"/>
              </a:rPr>
              <a:t>Les </a:t>
            </a:r>
            <a:r>
              <a:rPr lang="fr-FR" sz="3600">
                <a:solidFill>
                  <a:srgbClr val="084689"/>
                </a:solidFill>
                <a:latin typeface="+mn-lt"/>
              </a:rPr>
              <a:t>comités</a:t>
            </a:r>
            <a:r>
              <a:rPr lang="fr-FR" sz="3600">
                <a:solidFill>
                  <a:srgbClr val="084689"/>
                </a:solidFill>
                <a:latin typeface="Aptos" panose="020B0004020202020204" pitchFamily="34" charset="0"/>
              </a:rPr>
              <a:t> </a:t>
            </a:r>
            <a:r>
              <a:rPr lang="fr-FR" sz="3600">
                <a:solidFill>
                  <a:srgbClr val="084689"/>
                </a:solidFill>
              </a:rPr>
              <a:t>de Projets de la loi APER</a:t>
            </a:r>
            <a:endParaRPr lang="fr-FR" sz="3600">
              <a:solidFill>
                <a:srgbClr val="084689"/>
              </a:solidFill>
              <a:latin typeface="Aptos" panose="020B00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D819B9-5DFD-6523-AA5F-2AA4BA202D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588189" y="6506840"/>
            <a:ext cx="245580" cy="230832"/>
          </a:xfrm>
        </p:spPr>
        <p:txBody>
          <a:bodyPr/>
          <a:lstStyle/>
          <a:p>
            <a:fld id="{7BBB72A6-C2F7-403D-8CA7-191AF8E989CF}" type="slidenum">
              <a:rPr lang="fr-FR" smtClean="0">
                <a:latin typeface="Aptos" panose="020B0004020202020204" pitchFamily="34" charset="0"/>
              </a:rPr>
              <a:pPr/>
              <a:t>4</a:t>
            </a:fld>
            <a:endParaRPr lang="fr-FR">
              <a:latin typeface="Aptos" panose="020B00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E5C54E-F917-7E73-D4B8-62BF7BF3DBAA}"/>
              </a:ext>
            </a:extLst>
          </p:cNvPr>
          <p:cNvSpPr/>
          <p:nvPr/>
        </p:nvSpPr>
        <p:spPr>
          <a:xfrm rot="16200000">
            <a:off x="8160459" y="2896492"/>
            <a:ext cx="245131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358775" algn="l"/>
                <a:tab pos="536575" algn="l"/>
                <a:tab pos="1344613" algn="l"/>
                <a:tab pos="1524000" algn="l"/>
              </a:tabLst>
            </a:pPr>
            <a:r>
              <a:rPr lang="en-US" sz="900" cap="all" spc="300">
                <a:solidFill>
                  <a:schemeClr val="bg1"/>
                </a:solidFill>
                <a:latin typeface="Aptos" panose="020B0004020202020204" pitchFamily="34" charset="0"/>
              </a:rPr>
              <a:t>GAILLAC • TARN • 10 MWc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98D300-0E2A-B3FF-0637-B97CA2094EA9}"/>
              </a:ext>
            </a:extLst>
          </p:cNvPr>
          <p:cNvSpPr/>
          <p:nvPr/>
        </p:nvSpPr>
        <p:spPr>
          <a:xfrm rot="16200000">
            <a:off x="7397536" y="2171067"/>
            <a:ext cx="4089581" cy="223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tabLst>
                <a:tab pos="358775" algn="l"/>
                <a:tab pos="536575" algn="l"/>
                <a:tab pos="1344613" algn="l"/>
                <a:tab pos="1524000" algn="l"/>
              </a:tabLst>
            </a:pPr>
            <a:r>
              <a:rPr lang="en-US" sz="850" cap="all" spc="300">
                <a:solidFill>
                  <a:schemeClr val="bg1"/>
                </a:solidFill>
                <a:latin typeface="Aptos" panose="020B0004020202020204" pitchFamily="34" charset="0"/>
              </a:rPr>
              <a:t>Treize-Vents • </a:t>
            </a:r>
            <a:r>
              <a:rPr lang="en-US" sz="850" cap="all" spc="300" err="1">
                <a:solidFill>
                  <a:schemeClr val="bg1"/>
                </a:solidFill>
                <a:latin typeface="Aptos" panose="020B0004020202020204" pitchFamily="34" charset="0"/>
              </a:rPr>
              <a:t>Vendée</a:t>
            </a:r>
            <a:r>
              <a:rPr lang="en-US" sz="850" cap="all" spc="300">
                <a:solidFill>
                  <a:schemeClr val="bg1"/>
                </a:solidFill>
                <a:latin typeface="Aptos" panose="020B0004020202020204" pitchFamily="34" charset="0"/>
              </a:rPr>
              <a:t>/Deux-</a:t>
            </a:r>
            <a:r>
              <a:rPr lang="en-US" sz="850" cap="all" spc="300" err="1">
                <a:solidFill>
                  <a:schemeClr val="bg1"/>
                </a:solidFill>
                <a:latin typeface="Aptos" panose="020B0004020202020204" pitchFamily="34" charset="0"/>
              </a:rPr>
              <a:t>sèvres</a:t>
            </a:r>
            <a:r>
              <a:rPr lang="en-US" sz="850" cap="all" spc="300">
                <a:solidFill>
                  <a:schemeClr val="bg1"/>
                </a:solidFill>
                <a:latin typeface="Aptos" panose="020B0004020202020204" pitchFamily="34" charset="0"/>
              </a:rPr>
              <a:t> • 5 MWc</a:t>
            </a:r>
          </a:p>
        </p:txBody>
      </p:sp>
      <p:pic>
        <p:nvPicPr>
          <p:cNvPr id="15" name="Espace réservé pour une image  14" descr="Une image contenant herbe, ciel, plein air, bétail&#10;&#10;Description générée automatiquement">
            <a:extLst>
              <a:ext uri="{FF2B5EF4-FFF2-40B4-BE49-F238E27FC236}">
                <a16:creationId xmlns:a16="http://schemas.microsoft.com/office/drawing/2014/main" id="{26AE9C5E-0188-B53F-102B-6D50788D1F1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06" b="16906"/>
          <a:stretch>
            <a:fillRect/>
          </a:stretch>
        </p:blipFill>
        <p:spPr/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3162FBB-D750-C4F3-1107-DC90E85457C6}"/>
              </a:ext>
            </a:extLst>
          </p:cNvPr>
          <p:cNvSpPr txBox="1">
            <a:spLocks/>
          </p:cNvSpPr>
          <p:nvPr/>
        </p:nvSpPr>
        <p:spPr>
          <a:xfrm>
            <a:off x="4690878" y="4211973"/>
            <a:ext cx="615684" cy="472404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Whitney" pitchFamily="50" charset="0"/>
              <a:buNone/>
              <a:defRPr sz="2800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2700000" scaled="1"/>
                  <a:tileRect/>
                </a:gradFill>
                <a:latin typeface="Economica Next 02" pitchFamily="50" charset="0"/>
                <a:ea typeface="+mn-ea"/>
                <a:cs typeface="+mn-cs"/>
              </a:defRPr>
            </a:lvl1pPr>
            <a:lvl2pPr marL="180975" indent="-936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3"/>
              </a:buBlip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66700" indent="-857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1950" indent="-95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447675" indent="-857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>
                <a:solidFill>
                  <a:srgbClr val="084689"/>
                </a:solidFill>
                <a:latin typeface="Aptos" panose="020B00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6271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8CCB7D1-E5B2-EBC8-5AAB-DB728009B9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7DCE5520-B57D-BE73-8E03-4F61F6836B72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3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/>
              <a:t>Qu’est-ce-que les comités de projets ?  Des temps de dialogue instaurés par la loi APER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C29810-3685-4A5F-B486-9C2392724C4C}"/>
              </a:ext>
            </a:extLst>
          </p:cNvPr>
          <p:cNvSpPr txBox="1"/>
          <p:nvPr/>
        </p:nvSpPr>
        <p:spPr>
          <a:xfrm>
            <a:off x="1236916" y="2226197"/>
            <a:ext cx="8376230" cy="367760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400" dirty="0"/>
              <a:t>Une réunion doit être tenue avant le dépôt du permis de construire. Dans le cas de ce projet agrivoltaïque, 2 demandes de permis de construire seront déposées, ainsi cette réunion équivaut à 2 comités de projet, chaque demande de PC fera l’objet d’un temps de QR. </a:t>
            </a:r>
          </a:p>
          <a:p>
            <a:r>
              <a:rPr lang="fr-FR" sz="1400" dirty="0"/>
              <a:t> Les personnes suivantes sont conviées :</a:t>
            </a:r>
          </a:p>
          <a:p>
            <a:endParaRPr lang="fr-FR" sz="1400" dirty="0">
              <a:highlight>
                <a:srgbClr val="FFFFFF"/>
              </a:highlight>
            </a:endParaRPr>
          </a:p>
          <a:p>
            <a:r>
              <a:rPr lang="fr-FR" sz="1400" u="sng" dirty="0">
                <a:highlight>
                  <a:srgbClr val="FFFFFF"/>
                </a:highlight>
              </a:rPr>
              <a:t>Les membres de droit 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400" dirty="0">
                <a:highlight>
                  <a:srgbClr val="FFFFFF"/>
                </a:highlight>
              </a:rPr>
              <a:t>Le </a:t>
            </a:r>
            <a:r>
              <a:rPr lang="fr-FR" sz="1400" b="1" dirty="0">
                <a:highlight>
                  <a:srgbClr val="FFFFFF"/>
                </a:highlight>
              </a:rPr>
              <a:t>porteur de projet,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400" dirty="0">
                <a:highlight>
                  <a:srgbClr val="FFFFFF"/>
                </a:highlight>
              </a:rPr>
              <a:t>Un </a:t>
            </a:r>
            <a:r>
              <a:rPr lang="fr-FR" sz="1400" b="1" dirty="0">
                <a:highlight>
                  <a:srgbClr val="FFFFFF"/>
                </a:highlight>
              </a:rPr>
              <a:t>représentant de la commune d'implantation </a:t>
            </a:r>
            <a:r>
              <a:rPr lang="fr-FR" sz="1400" dirty="0">
                <a:highlight>
                  <a:srgbClr val="FFFFFF"/>
                </a:highlight>
              </a:rPr>
              <a:t>du projet, 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400" dirty="0">
                <a:highlight>
                  <a:srgbClr val="FFFFFF"/>
                </a:highlight>
              </a:rPr>
              <a:t>Un représentant de </a:t>
            </a:r>
            <a:r>
              <a:rPr lang="fr-FR" sz="1400" b="1" dirty="0">
                <a:highlight>
                  <a:srgbClr val="FFFFFF"/>
                </a:highlight>
              </a:rPr>
              <a:t>l’EPCI </a:t>
            </a:r>
            <a:r>
              <a:rPr lang="fr-FR" sz="1400" dirty="0">
                <a:highlight>
                  <a:srgbClr val="FFFFFF"/>
                </a:highlight>
              </a:rPr>
              <a:t>de la commune d’implantation,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400" dirty="0">
                <a:highlight>
                  <a:srgbClr val="FFFFFF"/>
                </a:highlight>
              </a:rPr>
              <a:t>Un représentant de </a:t>
            </a:r>
            <a:r>
              <a:rPr lang="fr-FR" sz="1400" b="1" dirty="0">
                <a:highlight>
                  <a:srgbClr val="FFFFFF"/>
                </a:highlight>
              </a:rPr>
              <a:t>chaque commune limitrophe des communes </a:t>
            </a:r>
            <a:r>
              <a:rPr lang="fr-FR" sz="1400" dirty="0">
                <a:highlight>
                  <a:srgbClr val="FFFFFF"/>
                </a:highlight>
              </a:rPr>
              <a:t>d'implantation du projet</a:t>
            </a:r>
          </a:p>
          <a:p>
            <a:pPr lvl="1"/>
            <a:endParaRPr lang="fr-FR" sz="1400" u="sng" dirty="0">
              <a:highlight>
                <a:srgbClr val="FFFFFF"/>
              </a:highlight>
            </a:endParaRPr>
          </a:p>
          <a:p>
            <a:r>
              <a:rPr lang="fr-FR" sz="1400" u="sng" dirty="0">
                <a:highlight>
                  <a:srgbClr val="FFFFFF"/>
                </a:highlight>
              </a:rPr>
              <a:t>Les membres invités 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400" dirty="0"/>
              <a:t>La préfecture 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400" dirty="0"/>
              <a:t>La Chambre d'agriculture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400" dirty="0"/>
              <a:t>Le propriétaire-exploitant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9DBE20C-F645-7056-8176-8E3D3C1A1DFB}"/>
              </a:ext>
            </a:extLst>
          </p:cNvPr>
          <p:cNvSpPr txBox="1"/>
          <p:nvPr/>
        </p:nvSpPr>
        <p:spPr>
          <a:xfrm>
            <a:off x="1196178" y="630083"/>
            <a:ext cx="8376230" cy="153233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sz="1400" dirty="0"/>
              <a:t>Le décret du 24 décembre 2023 relatif à l’article 16 de la loi APER assure, à partir du 24 juin 2024, « </a:t>
            </a:r>
            <a:r>
              <a:rPr lang="fr-FR" sz="1400" i="1" dirty="0">
                <a:highlight>
                  <a:srgbClr val="FFFFFF"/>
                </a:highlight>
              </a:rPr>
              <a:t>une concertation préalable des parties prenantes ( …) sur la faisabilité et les conditions d'intégration dans le territoire des projets d'installation de production d'énergies renouvelables »</a:t>
            </a:r>
          </a:p>
          <a:p>
            <a:pPr algn="just"/>
            <a:endParaRPr lang="fr-FR" sz="1400" i="1" dirty="0">
              <a:highlight>
                <a:srgbClr val="FFFFFF"/>
              </a:highlight>
            </a:endParaRPr>
          </a:p>
          <a:p>
            <a:pPr algn="just"/>
            <a:r>
              <a:rPr lang="fr-FR" sz="1400" b="1" dirty="0">
                <a:highlight>
                  <a:srgbClr val="FFFFFF"/>
                </a:highlight>
                <a:sym typeface="Wingdings" panose="05000000000000000000" pitchFamily="2" charset="2"/>
              </a:rPr>
              <a:t> </a:t>
            </a:r>
            <a:r>
              <a:rPr lang="fr-FR" sz="1400" b="1" i="1" dirty="0">
                <a:highlight>
                  <a:srgbClr val="FFFFFF"/>
                </a:highlight>
              </a:rPr>
              <a:t>Tout projet d’une puissance supérieure à 2,5 </a:t>
            </a:r>
            <a:r>
              <a:rPr lang="fr-FR" sz="1400" b="1" i="1" dirty="0" err="1">
                <a:highlight>
                  <a:srgbClr val="FFFFFF"/>
                </a:highlight>
              </a:rPr>
              <a:t>MWc</a:t>
            </a:r>
            <a:r>
              <a:rPr lang="fr-FR" sz="1400" b="1" i="1" dirty="0">
                <a:highlight>
                  <a:srgbClr val="FFFFFF"/>
                </a:highlight>
              </a:rPr>
              <a:t>, en dehors des ZAER, doit faire l’objet d’un Comité de Projet.</a:t>
            </a:r>
          </a:p>
        </p:txBody>
      </p:sp>
      <p:pic>
        <p:nvPicPr>
          <p:cNvPr id="9" name="Image 8" descr="Une image contenant cercle, clipart, dessin humoristique&#10;&#10;Description générée automatiquement">
            <a:extLst>
              <a:ext uri="{FF2B5EF4-FFF2-40B4-BE49-F238E27FC236}">
                <a16:creationId xmlns:a16="http://schemas.microsoft.com/office/drawing/2014/main" id="{BAF481FC-2DD6-A00A-6FD2-925AE4B59C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"/>
          <a:stretch/>
        </p:blipFill>
        <p:spPr>
          <a:xfrm>
            <a:off x="175563" y="3512234"/>
            <a:ext cx="889411" cy="987309"/>
          </a:xfrm>
          <a:prstGeom prst="rect">
            <a:avLst/>
          </a:prstGeom>
        </p:spPr>
      </p:pic>
      <p:pic>
        <p:nvPicPr>
          <p:cNvPr id="10" name="Image 9" descr="Une image contenant symbole, cercle, ligne, conception&#10;&#10;Description générée automatiquement">
            <a:extLst>
              <a:ext uri="{FF2B5EF4-FFF2-40B4-BE49-F238E27FC236}">
                <a16:creationId xmlns:a16="http://schemas.microsoft.com/office/drawing/2014/main" id="{28EDB9C1-3BA7-FA98-80E3-5C17BC4AAB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4" y="1065273"/>
            <a:ext cx="1160754" cy="1160754"/>
          </a:xfrm>
          <a:prstGeom prst="rect">
            <a:avLst/>
          </a:prstGeom>
        </p:spPr>
      </p:pic>
      <p:pic>
        <p:nvPicPr>
          <p:cNvPr id="11" name="Image 10" descr="Une image contenant cercle, Police, Graphique, symbole&#10;&#10;Description générée automatiquement">
            <a:extLst>
              <a:ext uri="{FF2B5EF4-FFF2-40B4-BE49-F238E27FC236}">
                <a16:creationId xmlns:a16="http://schemas.microsoft.com/office/drawing/2014/main" id="{74B29C6F-56FA-144A-EADB-9AC553721B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77" y="5802036"/>
            <a:ext cx="1056639" cy="10566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4A62703-CB23-0170-6C97-1DB5896E3732}"/>
              </a:ext>
            </a:extLst>
          </p:cNvPr>
          <p:cNvSpPr txBox="1"/>
          <p:nvPr/>
        </p:nvSpPr>
        <p:spPr>
          <a:xfrm>
            <a:off x="1196178" y="6043374"/>
            <a:ext cx="8477130" cy="57888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1400"/>
              <a:t>Le Comité de projet  permet l’information des élus sur le projet</a:t>
            </a:r>
          </a:p>
          <a:p>
            <a:pPr algn="just"/>
            <a:r>
              <a:rPr lang="fr-FR" sz="1400" b="1" i="1">
                <a:highlight>
                  <a:srgbClr val="FFFFFF"/>
                </a:highlight>
              </a:rPr>
              <a:t>Ce comité est un moment d’échange et de réponse aux questions</a:t>
            </a:r>
          </a:p>
        </p:txBody>
      </p:sp>
    </p:spTree>
    <p:extLst>
      <p:ext uri="{BB962C8B-B14F-4D97-AF65-F5344CB8AC3E}">
        <p14:creationId xmlns:p14="http://schemas.microsoft.com/office/powerpoint/2010/main" val="136193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E6F687D-57F0-4F99-874B-FEF18B5EEA8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300" normalizeH="0" baseline="0" noProof="0">
                <a:ln>
                  <a:noFill/>
                </a:ln>
                <a:solidFill>
                  <a:srgbClr val="0F3C8A"/>
                </a:solidFill>
                <a:effectLst/>
                <a:uLnTx/>
                <a:uFillTx/>
                <a:latin typeface="Whitney"/>
                <a:ea typeface="+mn-ea"/>
                <a:cs typeface="+mn-cs"/>
              </a:rPr>
              <a:t>DOCUMENT CONFIDENTIEL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701B15-E1B8-4EB3-9199-F46912A231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BB72A6-C2F7-403D-8CA7-191AF8E989CF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rgbClr val="0F3C8A"/>
                </a:solidFill>
                <a:effectLst/>
                <a:uLnTx/>
                <a:uFillTx/>
                <a:latin typeface="Economica Next 02" pitchFamily="50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srgbClr val="0F3C8A"/>
              </a:solidFill>
              <a:effectLst/>
              <a:uLnTx/>
              <a:uFillTx/>
              <a:latin typeface="Economica Next 02" pitchFamily="50" charset="0"/>
              <a:ea typeface="+mn-ea"/>
              <a:cs typeface="+mn-cs"/>
            </a:endParaRP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6B49D5B-B473-484B-9A44-F00694AB3F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5158" y="4192923"/>
            <a:ext cx="615684" cy="472404"/>
          </a:xfrm>
        </p:spPr>
        <p:txBody>
          <a:bodyPr rIns="0"/>
          <a:lstStyle/>
          <a:p>
            <a:r>
              <a:rPr lang="fr-FR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2D37A1-4ECF-4CAB-A8F3-D93379813F21}"/>
              </a:ext>
            </a:extLst>
          </p:cNvPr>
          <p:cNvSpPr/>
          <p:nvPr/>
        </p:nvSpPr>
        <p:spPr>
          <a:xfrm rot="16200000">
            <a:off x="7466311" y="2275359"/>
            <a:ext cx="374814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8775" algn="l"/>
                <a:tab pos="536575" algn="l"/>
                <a:tab pos="1344613" algn="l"/>
                <a:tab pos="1524000" algn="l"/>
              </a:tabLst>
              <a:defRPr/>
            </a:pPr>
            <a:r>
              <a:rPr kumimoji="0" lang="en-US" sz="900" b="0" i="0" u="none" strike="noStrike" kern="1200" cap="all" spc="30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hitney"/>
                <a:ea typeface="+mn-ea"/>
                <a:cs typeface="+mn-cs"/>
              </a:rPr>
              <a:t>Maraiachage</a:t>
            </a:r>
            <a:r>
              <a:rPr kumimoji="0" lang="en-US" sz="900" b="0" i="0" u="none" strike="noStrike" kern="1200" cap="all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hitney"/>
                <a:ea typeface="+mn-ea"/>
                <a:cs typeface="+mn-cs"/>
              </a:rPr>
              <a:t> -  </a:t>
            </a:r>
            <a:r>
              <a:rPr kumimoji="0" lang="en-US" sz="900" b="0" i="0" u="none" strike="noStrike" kern="1200" cap="all" spc="30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hitney"/>
                <a:ea typeface="+mn-ea"/>
                <a:cs typeface="+mn-cs"/>
              </a:rPr>
              <a:t>Ychoux</a:t>
            </a:r>
            <a:r>
              <a:rPr kumimoji="0" lang="en-US" sz="900" b="0" i="0" u="none" strike="noStrike" kern="1200" cap="all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hitney"/>
                <a:ea typeface="+mn-ea"/>
                <a:cs typeface="+mn-cs"/>
              </a:rPr>
              <a:t> (40) – 43 MWc</a:t>
            </a:r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02692954-B6F0-44E6-95E1-BB4CBCC5EC7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" name="Espace réservé pour une image  14">
            <a:extLst>
              <a:ext uri="{FF2B5EF4-FFF2-40B4-BE49-F238E27FC236}">
                <a16:creationId xmlns:a16="http://schemas.microsoft.com/office/drawing/2014/main" id="{AAD79262-A791-4A0B-9B28-11F3F6CEEE2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257" y="361950"/>
            <a:ext cx="9209485" cy="4057650"/>
          </a:xfrm>
          <a:custGeom>
            <a:avLst/>
            <a:gdLst>
              <a:gd name="connsiteX0" fmla="*/ 0 w 8501063"/>
              <a:gd name="connsiteY0" fmla="*/ 0 h 4057650"/>
              <a:gd name="connsiteX1" fmla="*/ 8501063 w 8501063"/>
              <a:gd name="connsiteY1" fmla="*/ 0 h 4057650"/>
              <a:gd name="connsiteX2" fmla="*/ 8501063 w 8501063"/>
              <a:gd name="connsiteY2" fmla="*/ 4057650 h 4057650"/>
              <a:gd name="connsiteX3" fmla="*/ 4633081 w 8501063"/>
              <a:gd name="connsiteY3" fmla="*/ 4057650 h 4057650"/>
              <a:gd name="connsiteX4" fmla="*/ 4633913 w 8501063"/>
              <a:gd name="connsiteY4" fmla="*/ 4049397 h 4057650"/>
              <a:gd name="connsiteX5" fmla="*/ 4251326 w 8501063"/>
              <a:gd name="connsiteY5" fmla="*/ 3666810 h 4057650"/>
              <a:gd name="connsiteX6" fmla="*/ 3868739 w 8501063"/>
              <a:gd name="connsiteY6" fmla="*/ 4049397 h 4057650"/>
              <a:gd name="connsiteX7" fmla="*/ 3869571 w 8501063"/>
              <a:gd name="connsiteY7" fmla="*/ 4057650 h 4057650"/>
              <a:gd name="connsiteX8" fmla="*/ 0 w 8501063"/>
              <a:gd name="connsiteY8" fmla="*/ 4057650 h 405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01063" h="4057650">
                <a:moveTo>
                  <a:pt x="0" y="0"/>
                </a:moveTo>
                <a:lnTo>
                  <a:pt x="8501063" y="0"/>
                </a:lnTo>
                <a:lnTo>
                  <a:pt x="8501063" y="4057650"/>
                </a:lnTo>
                <a:lnTo>
                  <a:pt x="4633081" y="4057650"/>
                </a:lnTo>
                <a:lnTo>
                  <a:pt x="4633913" y="4049397"/>
                </a:lnTo>
                <a:cubicBezTo>
                  <a:pt x="4633913" y="3838100"/>
                  <a:pt x="4462623" y="3666810"/>
                  <a:pt x="4251326" y="3666810"/>
                </a:cubicBezTo>
                <a:cubicBezTo>
                  <a:pt x="4040029" y="3666810"/>
                  <a:pt x="3868739" y="3838100"/>
                  <a:pt x="3868739" y="4049397"/>
                </a:cubicBezTo>
                <a:lnTo>
                  <a:pt x="3869571" y="4057650"/>
                </a:lnTo>
                <a:lnTo>
                  <a:pt x="0" y="4057650"/>
                </a:lnTo>
                <a:close/>
              </a:path>
            </a:pathLst>
          </a:custGeom>
          <a:solidFill>
            <a:schemeClr val="accent5"/>
          </a:solidFill>
        </p:spPr>
      </p:pic>
      <p:sp>
        <p:nvSpPr>
          <p:cNvPr id="3" name="Titre 11">
            <a:extLst>
              <a:ext uri="{FF2B5EF4-FFF2-40B4-BE49-F238E27FC236}">
                <a16:creationId xmlns:a16="http://schemas.microsoft.com/office/drawing/2014/main" id="{4B004119-A17E-4AAF-455A-7D5E9999693C}"/>
              </a:ext>
            </a:extLst>
          </p:cNvPr>
          <p:cNvSpPr txBox="1">
            <a:spLocks/>
          </p:cNvSpPr>
          <p:nvPr/>
        </p:nvSpPr>
        <p:spPr>
          <a:xfrm>
            <a:off x="681038" y="4906647"/>
            <a:ext cx="8543925" cy="681354"/>
          </a:xfrm>
          <a:prstGeom prst="rect">
            <a:avLst/>
          </a:prstGeom>
        </p:spPr>
        <p:txBody>
          <a:bodyPr vert="horz" wrap="square" lIns="0" tIns="45720" rIns="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3"/>
                    </a:gs>
                    <a:gs pos="65000">
                      <a:schemeClr val="accent2"/>
                    </a:gs>
                    <a:gs pos="31000">
                      <a:schemeClr val="accent1"/>
                    </a:gs>
                  </a:gsLst>
                  <a:lin ang="0" scaled="1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fr-FR">
                <a:solidFill>
                  <a:srgbClr val="084689"/>
                </a:solidFill>
                <a:latin typeface="Aptos" panose="020B0004020202020204" pitchFamily="34" charset="0"/>
              </a:rPr>
              <a:t>Qui sommes-nous ? </a:t>
            </a:r>
          </a:p>
        </p:txBody>
      </p:sp>
    </p:spTree>
    <p:extLst>
      <p:ext uri="{BB962C8B-B14F-4D97-AF65-F5344CB8AC3E}">
        <p14:creationId xmlns:p14="http://schemas.microsoft.com/office/powerpoint/2010/main" val="1375913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B58DF283-347C-9B17-EAAD-D25CC005E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6668" y="5407438"/>
            <a:ext cx="3180294" cy="101566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2C453CF-87D3-C347-7148-E6CDC4025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894" y="455047"/>
            <a:ext cx="6411262" cy="4781733"/>
          </a:xfrm>
          <a:prstGeom prst="rect">
            <a:avLst/>
          </a:prstGeom>
        </p:spPr>
      </p:pic>
      <p:sp>
        <p:nvSpPr>
          <p:cNvPr id="3" name="Espace réservé du numéro de diapositive 3">
            <a:extLst>
              <a:ext uri="{FF2B5EF4-FFF2-40B4-BE49-F238E27FC236}">
                <a16:creationId xmlns:a16="http://schemas.microsoft.com/office/drawing/2014/main" id="{A0F6D0C6-F8FC-C91B-D45C-9A27ABDBBC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588189" y="6506840"/>
            <a:ext cx="245580" cy="230832"/>
          </a:xfrm>
        </p:spPr>
        <p:txBody>
          <a:bodyPr/>
          <a:lstStyle/>
          <a:p>
            <a:fld id="{7BBB72A6-C2F7-403D-8CA7-191AF8E989CF}" type="slidenum">
              <a:rPr lang="fr-FR" smtClean="0">
                <a:latin typeface="Aptos" panose="020B0004020202020204" pitchFamily="34" charset="0"/>
              </a:rPr>
              <a:pPr/>
              <a:t>7</a:t>
            </a:fld>
            <a:endParaRPr lang="fr-FR">
              <a:latin typeface="Aptos" panose="020B00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AE2FEBD-BFEE-92FB-496D-218897EF498B}"/>
              </a:ext>
            </a:extLst>
          </p:cNvPr>
          <p:cNvSpPr txBox="1"/>
          <p:nvPr/>
        </p:nvSpPr>
        <p:spPr>
          <a:xfrm>
            <a:off x="219108" y="2338083"/>
            <a:ext cx="24838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i="0" u="none" strike="noStrike" baseline="0" dirty="0">
                <a:latin typeface="Aptos" panose="020B0004020202020204" pitchFamily="34" charset="0"/>
              </a:rPr>
              <a:t>+ </a:t>
            </a:r>
            <a:r>
              <a:rPr lang="fr-FR" sz="2000" b="1" dirty="0">
                <a:latin typeface="Aptos" panose="020B0004020202020204" pitchFamily="34" charset="0"/>
              </a:rPr>
              <a:t>91</a:t>
            </a:r>
            <a:r>
              <a:rPr lang="fr-FR" sz="2000" b="1" i="0" u="none" strike="noStrike" baseline="0" dirty="0">
                <a:latin typeface="Aptos" panose="020B0004020202020204" pitchFamily="34" charset="0"/>
              </a:rPr>
              <a:t> installations</a:t>
            </a:r>
          </a:p>
          <a:p>
            <a:pPr algn="l"/>
            <a:r>
              <a:rPr lang="fr-FR" sz="2000" dirty="0">
                <a:latin typeface="Aptos" panose="020B0004020202020204" pitchFamily="34" charset="0"/>
              </a:rPr>
              <a:t>dont </a:t>
            </a:r>
            <a:r>
              <a:rPr lang="fr-FR" sz="2000" b="1" dirty="0">
                <a:latin typeface="Aptos" panose="020B0004020202020204" pitchFamily="34" charset="0"/>
              </a:rPr>
              <a:t>19 </a:t>
            </a:r>
            <a:r>
              <a:rPr lang="fr-FR" sz="2000" dirty="0">
                <a:latin typeface="Aptos" panose="020B0004020202020204" pitchFamily="34" charset="0"/>
              </a:rPr>
              <a:t>parcs agrivoltaïques</a:t>
            </a:r>
            <a:endParaRPr lang="fr-FR" sz="2000" b="0" i="0" u="none" strike="noStrike" baseline="0" dirty="0">
              <a:latin typeface="Aptos" panose="020B00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4E1CED4-A2C0-D294-26B1-2EA27B8012A7}"/>
              </a:ext>
            </a:extLst>
          </p:cNvPr>
          <p:cNvSpPr txBox="1"/>
          <p:nvPr/>
        </p:nvSpPr>
        <p:spPr>
          <a:xfrm>
            <a:off x="256238" y="1283523"/>
            <a:ext cx="4953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i="0" u="none" strike="noStrike" baseline="0" dirty="0">
                <a:latin typeface="Aptos" panose="020B0004020202020204" pitchFamily="34" charset="0"/>
              </a:rPr>
              <a:t>16 ans</a:t>
            </a:r>
          </a:p>
          <a:p>
            <a:pPr algn="l"/>
            <a:r>
              <a:rPr lang="fr-FR" sz="2000" b="0" i="0" u="none" strike="noStrike" baseline="0" dirty="0">
                <a:latin typeface="Aptos" panose="020B0004020202020204" pitchFamily="34" charset="0"/>
              </a:rPr>
              <a:t>de savoir-faire</a:t>
            </a:r>
            <a:endParaRPr lang="fr-FR" sz="2000" dirty="0">
              <a:latin typeface="Aptos" panose="020B00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AD3EC3-29BE-417E-CDA7-32EE49386383}"/>
              </a:ext>
            </a:extLst>
          </p:cNvPr>
          <p:cNvSpPr txBox="1"/>
          <p:nvPr/>
        </p:nvSpPr>
        <p:spPr>
          <a:xfrm>
            <a:off x="255352" y="3582164"/>
            <a:ext cx="50836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000" b="1" i="0" u="none" strike="noStrike" baseline="0" dirty="0">
                <a:latin typeface="Aptos" panose="020B0004020202020204" pitchFamily="34" charset="0"/>
              </a:rPr>
              <a:t>900 MWc</a:t>
            </a:r>
          </a:p>
          <a:p>
            <a:pPr algn="l"/>
            <a:r>
              <a:rPr lang="fr-FR" sz="2000" b="0" i="0" u="none" strike="noStrike" baseline="0" dirty="0">
                <a:latin typeface="Aptos" panose="020B0004020202020204" pitchFamily="34" charset="0"/>
              </a:rPr>
              <a:t>en exploitation</a:t>
            </a:r>
          </a:p>
          <a:p>
            <a:pPr algn="l"/>
            <a:r>
              <a:rPr lang="fr-FR" sz="2000" b="0" i="0" u="none" strike="noStrike" baseline="0" dirty="0">
                <a:latin typeface="Aptos" panose="020B0004020202020204" pitchFamily="34" charset="0"/>
              </a:rPr>
              <a:t>et prêts à construire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F019489-EF1E-77E8-A4EC-D953D411EB2B}"/>
              </a:ext>
            </a:extLst>
          </p:cNvPr>
          <p:cNvSpPr txBox="1"/>
          <p:nvPr/>
        </p:nvSpPr>
        <p:spPr>
          <a:xfrm>
            <a:off x="255352" y="4804760"/>
            <a:ext cx="293622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F3C8A"/>
                </a:solidFill>
                <a:latin typeface="Aptos" panose="020B0004020202020204" pitchFamily="34" charset="0"/>
              </a:rPr>
              <a:t>Une maîtrise </a:t>
            </a:r>
            <a:r>
              <a:rPr lang="fr-FR" sz="2000" dirty="0">
                <a:solidFill>
                  <a:srgbClr val="0F3C8A"/>
                </a:solidFill>
                <a:latin typeface="Aptos" panose="020B0004020202020204" pitchFamily="34" charset="0"/>
              </a:rPr>
              <a:t>de tous</a:t>
            </a:r>
          </a:p>
          <a:p>
            <a:r>
              <a:rPr lang="fr-FR" sz="2000" dirty="0">
                <a:solidFill>
                  <a:srgbClr val="0F3C8A"/>
                </a:solidFill>
                <a:latin typeface="Aptos" panose="020B0004020202020204" pitchFamily="34" charset="0"/>
              </a:rPr>
              <a:t>les métiers du photovoltaïque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7D184E4-33DF-10A0-8F22-8089726DB4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7124" y="3425825"/>
            <a:ext cx="31752" cy="6350"/>
          </a:xfrm>
          <a:prstGeom prst="rect">
            <a:avLst/>
          </a:prstGeom>
        </p:spPr>
      </p:pic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229F5AA5-5E26-C1AE-0706-71A201A40559}"/>
              </a:ext>
            </a:extLst>
          </p:cNvPr>
          <p:cNvSpPr txBox="1">
            <a:spLocks/>
          </p:cNvSpPr>
          <p:nvPr/>
        </p:nvSpPr>
        <p:spPr>
          <a:xfrm>
            <a:off x="140400" y="122400"/>
            <a:ext cx="8038682" cy="482633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6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>
                <a:latin typeface="Aptos" panose="020B0004020202020204" pitchFamily="34" charset="0"/>
              </a:rPr>
              <a:t>Photosol en France et en Outre-mer</a:t>
            </a:r>
          </a:p>
        </p:txBody>
      </p:sp>
    </p:spTree>
    <p:extLst>
      <p:ext uri="{BB962C8B-B14F-4D97-AF65-F5344CB8AC3E}">
        <p14:creationId xmlns:p14="http://schemas.microsoft.com/office/powerpoint/2010/main" val="1520966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BAC5831-6D48-C673-5D7A-E0E73FDF3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797" y="214885"/>
            <a:ext cx="8148406" cy="4580764"/>
          </a:xfrm>
          <a:prstGeom prst="rect">
            <a:avLst/>
          </a:prstGeom>
        </p:spPr>
      </p:pic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E6F687D-57F0-4F99-874B-FEF18B5EEA8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DOCUMENT CONFIDENTIEL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701B15-E1B8-4EB3-9199-F46912A231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5" name="Titre 11">
            <a:extLst>
              <a:ext uri="{FF2B5EF4-FFF2-40B4-BE49-F238E27FC236}">
                <a16:creationId xmlns:a16="http://schemas.microsoft.com/office/drawing/2014/main" id="{C3144589-1C1F-5CD6-2459-A4F84991F624}"/>
              </a:ext>
            </a:extLst>
          </p:cNvPr>
          <p:cNvSpPr txBox="1">
            <a:spLocks/>
          </p:cNvSpPr>
          <p:nvPr/>
        </p:nvSpPr>
        <p:spPr>
          <a:xfrm>
            <a:off x="833438" y="5059047"/>
            <a:ext cx="8543925" cy="790910"/>
          </a:xfrm>
          <a:prstGeom prst="rect">
            <a:avLst/>
          </a:prstGeom>
        </p:spPr>
        <p:txBody>
          <a:bodyPr vert="horz" wrap="square" lIns="0" tIns="45720" rIns="0" bIns="45720" rtlCol="0" anchor="t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3"/>
                    </a:gs>
                    <a:gs pos="65000">
                      <a:schemeClr val="accent2"/>
                    </a:gs>
                    <a:gs pos="31000">
                      <a:schemeClr val="accent1"/>
                    </a:gs>
                  </a:gsLst>
                  <a:lin ang="0" scaled="1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>
                <a:solidFill>
                  <a:srgbClr val="084689"/>
                </a:solidFill>
                <a:latin typeface="Aptos" panose="020B0004020202020204" pitchFamily="34" charset="0"/>
              </a:rPr>
              <a:t>Présentation du projet agrivoltaïque envisagé sur les communes de Grézieux-le-Fromental et de Précieux</a:t>
            </a:r>
          </a:p>
        </p:txBody>
      </p:sp>
    </p:spTree>
    <p:extLst>
      <p:ext uri="{BB962C8B-B14F-4D97-AF65-F5344CB8AC3E}">
        <p14:creationId xmlns:p14="http://schemas.microsoft.com/office/powerpoint/2010/main" val="137105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xfrm>
            <a:off x="9512847" y="6558136"/>
            <a:ext cx="320922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r>
              <a:rPr spc="-25"/>
              <a:t>1</a:t>
            </a:r>
            <a:r>
              <a:rPr lang="fr-FR" spc="-25"/>
              <a:t>3</a:t>
            </a:r>
            <a:endParaRPr spc="-25"/>
          </a:p>
        </p:txBody>
      </p:sp>
      <p:sp>
        <p:nvSpPr>
          <p:cNvPr id="4" name="Flèche : pentagone 3">
            <a:extLst>
              <a:ext uri="{FF2B5EF4-FFF2-40B4-BE49-F238E27FC236}">
                <a16:creationId xmlns:a16="http://schemas.microsoft.com/office/drawing/2014/main" id="{EA4F0348-85A8-BABC-8DB6-F1EAD22964BA}"/>
              </a:ext>
            </a:extLst>
          </p:cNvPr>
          <p:cNvSpPr/>
          <p:nvPr/>
        </p:nvSpPr>
        <p:spPr>
          <a:xfrm>
            <a:off x="175564" y="623769"/>
            <a:ext cx="4566566" cy="5358390"/>
          </a:xfrm>
          <a:prstGeom prst="homePlate">
            <a:avLst>
              <a:gd name="adj" fmla="val 257"/>
            </a:avLst>
          </a:prstGeom>
          <a:solidFill>
            <a:srgbClr val="F3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D6DE634-389E-203A-8DF6-F9D7CD7201CC}"/>
              </a:ext>
            </a:extLst>
          </p:cNvPr>
          <p:cNvSpPr txBox="1"/>
          <p:nvPr/>
        </p:nvSpPr>
        <p:spPr>
          <a:xfrm>
            <a:off x="716083" y="556150"/>
            <a:ext cx="4026047" cy="4734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914400">
              <a:lnSpc>
                <a:spcPct val="120000"/>
              </a:lnSpc>
              <a:spcBef>
                <a:spcPts val="600"/>
              </a:spcBef>
              <a:buSzPct val="70000"/>
            </a:pPr>
            <a:r>
              <a:rPr lang="fr-FR" sz="1000" dirty="0">
                <a:solidFill>
                  <a:schemeClr val="tx2"/>
                </a:solidFill>
              </a:rPr>
              <a:t> </a:t>
            </a:r>
            <a:r>
              <a:rPr lang="fr-FR" sz="1600" dirty="0">
                <a:solidFill>
                  <a:schemeClr val="tx2"/>
                </a:solidFill>
              </a:rPr>
              <a:t>Localisation : </a:t>
            </a:r>
            <a:br>
              <a:rPr lang="fr-FR" sz="1600" dirty="0">
                <a:solidFill>
                  <a:schemeClr val="tx2"/>
                </a:solidFill>
              </a:rPr>
            </a:br>
            <a:r>
              <a:rPr lang="fr-FR" sz="1600" b="1" dirty="0">
                <a:solidFill>
                  <a:srgbClr val="0082C6"/>
                </a:solidFill>
              </a:rPr>
              <a:t>5,5km à l’Est de Montbrison</a:t>
            </a:r>
            <a:endParaRPr lang="fr-FR" sz="1600" b="1" dirty="0">
              <a:solidFill>
                <a:schemeClr val="accent1"/>
              </a:solidFill>
            </a:endParaRPr>
          </a:p>
          <a:p>
            <a:pPr marL="0" lvl="1" defTabSz="914400">
              <a:lnSpc>
                <a:spcPct val="120000"/>
              </a:lnSpc>
              <a:buSzPct val="70000"/>
            </a:pPr>
            <a:endParaRPr lang="fr-FR" sz="1600" b="1" dirty="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marL="0" lvl="1" defTabSz="914400">
              <a:lnSpc>
                <a:spcPct val="120000"/>
              </a:lnSpc>
              <a:buSzPct val="70000"/>
            </a:pPr>
            <a:r>
              <a:rPr lang="fr-FR" sz="1600" dirty="0">
                <a:solidFill>
                  <a:schemeClr val="tx2"/>
                </a:solidFill>
              </a:rPr>
              <a:t>Surface à l’étude : </a:t>
            </a:r>
          </a:p>
          <a:p>
            <a:pPr marL="0" lvl="1" defTabSz="914400">
              <a:lnSpc>
                <a:spcPct val="120000"/>
              </a:lnSpc>
              <a:buSzPct val="70000"/>
            </a:pPr>
            <a:r>
              <a:rPr lang="fr-FR" sz="1600" b="1" dirty="0">
                <a:solidFill>
                  <a:schemeClr val="accent1"/>
                </a:solidFill>
              </a:rPr>
              <a:t>Grézieux-le-Fromental : 39,8 ha</a:t>
            </a:r>
          </a:p>
          <a:p>
            <a:pPr marL="0" lvl="1" defTabSz="914400">
              <a:lnSpc>
                <a:spcPct val="120000"/>
              </a:lnSpc>
              <a:buSzPct val="70000"/>
            </a:pPr>
            <a:r>
              <a:rPr lang="fr-FR" sz="1600" b="1" dirty="0">
                <a:solidFill>
                  <a:schemeClr val="accent1"/>
                </a:solidFill>
              </a:rPr>
              <a:t>Précieux : 3,8 ha </a:t>
            </a:r>
            <a:br>
              <a:rPr lang="fr-FR" sz="1600" b="1" dirty="0">
                <a:solidFill>
                  <a:schemeClr val="accent1"/>
                </a:solidFill>
              </a:rPr>
            </a:br>
            <a:br>
              <a:rPr lang="fr-FR" sz="1600" b="1" dirty="0">
                <a:solidFill>
                  <a:schemeClr val="accent1"/>
                </a:solidFill>
              </a:rPr>
            </a:br>
            <a:r>
              <a:rPr lang="fr-FR" sz="1600" dirty="0">
                <a:solidFill>
                  <a:schemeClr val="tx2"/>
                </a:solidFill>
              </a:rPr>
              <a:t>Surface clôturée estimée </a:t>
            </a:r>
            <a:r>
              <a:rPr lang="fr-FR" sz="1600" b="1" dirty="0">
                <a:solidFill>
                  <a:schemeClr val="accent1"/>
                </a:solidFill>
              </a:rPr>
              <a:t>: 41,5Ha</a:t>
            </a:r>
            <a:endParaRPr lang="fr-FR" sz="1600" dirty="0">
              <a:solidFill>
                <a:schemeClr val="tx2"/>
              </a:solidFill>
            </a:endParaRPr>
          </a:p>
          <a:p>
            <a:pPr marL="0" lvl="1" algn="just" defTabSz="914400">
              <a:lnSpc>
                <a:spcPct val="120000"/>
              </a:lnSpc>
              <a:buSzPct val="70000"/>
            </a:pPr>
            <a:r>
              <a:rPr lang="fr-FR" sz="1600" dirty="0">
                <a:solidFill>
                  <a:schemeClr val="tx2"/>
                </a:solidFill>
              </a:rPr>
              <a:t>Assolement : </a:t>
            </a:r>
            <a:r>
              <a:rPr lang="fr-FR" sz="1600" b="1" dirty="0">
                <a:solidFill>
                  <a:schemeClr val="accent1"/>
                </a:solidFill>
              </a:rPr>
              <a:t>Prairies permanentes et prairies temporaires</a:t>
            </a:r>
            <a:endParaRPr lang="fr-FR" sz="1600" b="1" dirty="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marL="0" lvl="1" defTabSz="914400">
              <a:lnSpc>
                <a:spcPct val="120000"/>
              </a:lnSpc>
              <a:buSzPct val="70000"/>
            </a:pPr>
            <a:r>
              <a:rPr lang="fr-FR" sz="1600" dirty="0">
                <a:solidFill>
                  <a:schemeClr val="tx2"/>
                </a:solidFill>
              </a:rPr>
              <a:t>Activité agricole : </a:t>
            </a:r>
            <a:r>
              <a:rPr lang="fr-FR" sz="1600" b="1" dirty="0">
                <a:solidFill>
                  <a:srgbClr val="0082C6"/>
                </a:solidFill>
              </a:rPr>
              <a:t>Pâturage ovin</a:t>
            </a:r>
          </a:p>
          <a:p>
            <a:pPr marL="0" lvl="1" defTabSz="914400">
              <a:lnSpc>
                <a:spcPct val="120000"/>
              </a:lnSpc>
              <a:buSzPct val="70000"/>
            </a:pPr>
            <a:endParaRPr lang="fr-FR" sz="1600" b="1" dirty="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marL="0" lvl="1" defTabSz="914400">
              <a:lnSpc>
                <a:spcPct val="120000"/>
              </a:lnSpc>
              <a:buSzPct val="70000"/>
            </a:pPr>
            <a:r>
              <a:rPr lang="fr-FR" sz="1600" dirty="0">
                <a:solidFill>
                  <a:schemeClr val="tx2"/>
                </a:solidFill>
              </a:rPr>
              <a:t>Puissance estimée : </a:t>
            </a:r>
            <a:r>
              <a:rPr lang="fr-FR" sz="1600" b="1" dirty="0">
                <a:solidFill>
                  <a:schemeClr val="accent6">
                    <a:lumMod val="50000"/>
                    <a:lumOff val="50000"/>
                  </a:schemeClr>
                </a:solidFill>
              </a:rPr>
              <a:t>23 </a:t>
            </a:r>
            <a:r>
              <a:rPr lang="fr-FR" sz="1600" b="1" dirty="0" err="1">
                <a:solidFill>
                  <a:schemeClr val="accent6">
                    <a:lumMod val="50000"/>
                    <a:lumOff val="50000"/>
                  </a:schemeClr>
                </a:solidFill>
              </a:rPr>
              <a:t>M</a:t>
            </a:r>
            <a:r>
              <a:rPr lang="fr-FR" sz="1600" b="1" dirty="0" err="1">
                <a:solidFill>
                  <a:schemeClr val="accent1"/>
                </a:solidFill>
              </a:rPr>
              <a:t>Wc</a:t>
            </a:r>
            <a:endParaRPr lang="fr-FR" sz="1600" b="1" dirty="0">
              <a:solidFill>
                <a:schemeClr val="accent1"/>
              </a:solidFill>
            </a:endParaRPr>
          </a:p>
          <a:p>
            <a:pPr marL="0" lvl="1" defTabSz="914400">
              <a:lnSpc>
                <a:spcPct val="120000"/>
              </a:lnSpc>
              <a:buSzPct val="70000"/>
            </a:pPr>
            <a:r>
              <a:rPr lang="fr-FR" sz="1600" b="1" dirty="0">
                <a:solidFill>
                  <a:schemeClr val="accent1"/>
                </a:solidFill>
              </a:rPr>
              <a:t>21MWc :Commune de </a:t>
            </a:r>
            <a:r>
              <a:rPr lang="fr-FR" sz="1600" b="1" dirty="0" err="1">
                <a:solidFill>
                  <a:schemeClr val="accent1"/>
                </a:solidFill>
              </a:rPr>
              <a:t>Grézieux</a:t>
            </a:r>
            <a:r>
              <a:rPr lang="fr-FR" sz="1600" b="1" dirty="0">
                <a:solidFill>
                  <a:schemeClr val="accent1"/>
                </a:solidFill>
              </a:rPr>
              <a:t>-le Fromental</a:t>
            </a:r>
          </a:p>
          <a:p>
            <a:pPr marL="0" lvl="1" defTabSz="914400">
              <a:lnSpc>
                <a:spcPct val="120000"/>
              </a:lnSpc>
              <a:buSzPct val="70000"/>
            </a:pPr>
            <a:r>
              <a:rPr lang="fr-FR" sz="1600" b="1" dirty="0">
                <a:solidFill>
                  <a:schemeClr val="accent1"/>
                </a:solidFill>
              </a:rPr>
              <a:t>2MWc : Commune de Précieux</a:t>
            </a:r>
          </a:p>
          <a:p>
            <a:pPr marL="0" lvl="1" defTabSz="914400">
              <a:lnSpc>
                <a:spcPct val="120000"/>
              </a:lnSpc>
              <a:buSzPct val="70000"/>
            </a:pPr>
            <a:endParaRPr lang="fr-FR" sz="300" b="1" dirty="0">
              <a:solidFill>
                <a:schemeClr val="accent1"/>
              </a:solidFill>
            </a:endParaRPr>
          </a:p>
          <a:p>
            <a:pPr marL="0" lvl="1" defTabSz="914400">
              <a:lnSpc>
                <a:spcPct val="120000"/>
              </a:lnSpc>
              <a:buSzPct val="70000"/>
            </a:pPr>
            <a:endParaRPr lang="fr-FR" sz="900" b="1" dirty="0">
              <a:solidFill>
                <a:schemeClr val="accent1"/>
              </a:solidFill>
              <a:highlight>
                <a:srgbClr val="FFFF00"/>
              </a:highlight>
            </a:endParaRPr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2E92761B-46AE-1F11-09A0-316557EEA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525" y="609218"/>
            <a:ext cx="326472" cy="388166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615DF876-9E12-9C0C-6CA0-92DAA1A353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7665" y="1562250"/>
            <a:ext cx="376346" cy="283039"/>
          </a:xfrm>
          <a:prstGeom prst="rect">
            <a:avLst/>
          </a:prstGeom>
        </p:spPr>
      </p:pic>
      <p:sp>
        <p:nvSpPr>
          <p:cNvPr id="8" name="Cercle : creux 7">
            <a:extLst>
              <a:ext uri="{FF2B5EF4-FFF2-40B4-BE49-F238E27FC236}">
                <a16:creationId xmlns:a16="http://schemas.microsoft.com/office/drawing/2014/main" id="{88D587C1-2EEB-7284-83B4-2F16C1CAE45C}"/>
              </a:ext>
            </a:extLst>
          </p:cNvPr>
          <p:cNvSpPr/>
          <p:nvPr/>
        </p:nvSpPr>
        <p:spPr>
          <a:xfrm>
            <a:off x="299193" y="3891917"/>
            <a:ext cx="417271" cy="359126"/>
          </a:xfrm>
          <a:prstGeom prst="donut">
            <a:avLst>
              <a:gd name="adj" fmla="val 9194"/>
            </a:avLst>
          </a:prstGeom>
          <a:solidFill>
            <a:srgbClr val="00BE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Freeform 71">
            <a:extLst>
              <a:ext uri="{FF2B5EF4-FFF2-40B4-BE49-F238E27FC236}">
                <a16:creationId xmlns:a16="http://schemas.microsoft.com/office/drawing/2014/main" id="{D1CDD598-6D38-374F-485C-BA17AB59F8EB}"/>
              </a:ext>
            </a:extLst>
          </p:cNvPr>
          <p:cNvSpPr>
            <a:spLocks/>
          </p:cNvSpPr>
          <p:nvPr/>
        </p:nvSpPr>
        <p:spPr bwMode="auto">
          <a:xfrm>
            <a:off x="443895" y="3959536"/>
            <a:ext cx="127486" cy="215420"/>
          </a:xfrm>
          <a:custGeom>
            <a:avLst/>
            <a:gdLst>
              <a:gd name="T0" fmla="*/ 231 w 238"/>
              <a:gd name="T1" fmla="*/ 0 h 509"/>
              <a:gd name="T2" fmla="*/ 48 w 238"/>
              <a:gd name="T3" fmla="*/ 0 h 509"/>
              <a:gd name="T4" fmla="*/ 0 w 238"/>
              <a:gd name="T5" fmla="*/ 243 h 509"/>
              <a:gd name="T6" fmla="*/ 77 w 238"/>
              <a:gd name="T7" fmla="*/ 243 h 509"/>
              <a:gd name="T8" fmla="*/ 46 w 238"/>
              <a:gd name="T9" fmla="*/ 509 h 509"/>
              <a:gd name="T10" fmla="*/ 75 w 238"/>
              <a:gd name="T11" fmla="*/ 509 h 509"/>
              <a:gd name="T12" fmla="*/ 238 w 238"/>
              <a:gd name="T13" fmla="*/ 199 h 509"/>
              <a:gd name="T14" fmla="*/ 161 w 238"/>
              <a:gd name="T15" fmla="*/ 199 h 509"/>
              <a:gd name="T16" fmla="*/ 231 w 238"/>
              <a:gd name="T17" fmla="*/ 0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8" h="509">
                <a:moveTo>
                  <a:pt x="231" y="0"/>
                </a:moveTo>
                <a:lnTo>
                  <a:pt x="48" y="0"/>
                </a:lnTo>
                <a:lnTo>
                  <a:pt x="0" y="243"/>
                </a:lnTo>
                <a:lnTo>
                  <a:pt x="77" y="243"/>
                </a:lnTo>
                <a:lnTo>
                  <a:pt x="46" y="509"/>
                </a:lnTo>
                <a:lnTo>
                  <a:pt x="75" y="509"/>
                </a:lnTo>
                <a:lnTo>
                  <a:pt x="238" y="199"/>
                </a:lnTo>
                <a:lnTo>
                  <a:pt x="161" y="199"/>
                </a:lnTo>
                <a:lnTo>
                  <a:pt x="231" y="0"/>
                </a:lnTo>
                <a:close/>
              </a:path>
            </a:pathLst>
          </a:custGeom>
          <a:solidFill>
            <a:srgbClr val="FFFF00"/>
          </a:solidFill>
          <a:ln w="15875" cap="sq">
            <a:solidFill>
              <a:srgbClr val="48475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Espace réservé du texte 9">
            <a:extLst>
              <a:ext uri="{FF2B5EF4-FFF2-40B4-BE49-F238E27FC236}">
                <a16:creationId xmlns:a16="http://schemas.microsoft.com/office/drawing/2014/main" id="{89F1B7E3-EB6F-162B-DB04-854E07948077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7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dirty="0"/>
              <a:t>Localisation et principales caractéristiques du projet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459A1E1-3EDD-4098-009D-ADC8A30FE7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9621" y="623769"/>
            <a:ext cx="4832306" cy="345525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C6DC51-F56B-C73C-55EC-F7D52E94F0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64095" y="4251043"/>
            <a:ext cx="3741905" cy="2415326"/>
          </a:xfrm>
          <a:prstGeom prst="rect">
            <a:avLst/>
          </a:prstGeom>
        </p:spPr>
      </p:pic>
      <p:pic>
        <p:nvPicPr>
          <p:cNvPr id="1025" name="Picture 1" descr="Logo de France renouvelables">
            <a:extLst>
              <a:ext uri="{FF2B5EF4-FFF2-40B4-BE49-F238E27FC236}">
                <a16:creationId xmlns:a16="http://schemas.microsoft.com/office/drawing/2014/main" id="{08306DC3-7837-9423-3BF0-EC2B0AA08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Espace réservé du numéro de diapositive 3">
            <a:extLst>
              <a:ext uri="{FF2B5EF4-FFF2-40B4-BE49-F238E27FC236}">
                <a16:creationId xmlns:a16="http://schemas.microsoft.com/office/drawing/2014/main" id="{EB8F1767-B936-4720-A974-53DBD56864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588188" y="6506840"/>
            <a:ext cx="245581" cy="230832"/>
          </a:xfrm>
        </p:spPr>
        <p:txBody>
          <a:bodyPr vert="horz" wrap="none" lIns="91440" tIns="45720" rIns="91440" bIns="45720" rtlCol="0" anchor="ctr">
            <a:spAutoFit/>
          </a:bodyPr>
          <a:lstStyle/>
          <a:p>
            <a:fld id="{7BBB72A6-C2F7-403D-8CA7-191AF8E989CF}" type="slidenum">
              <a:rPr lang="fr-FR"/>
              <a:pPr/>
              <a:t>10</a:t>
            </a:fld>
            <a:endParaRPr lang="fr-FR"/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881D22C9-7FA1-D3E7-F6F4-053C6FE45037}"/>
              </a:ext>
            </a:extLst>
          </p:cNvPr>
          <p:cNvGrpSpPr/>
          <p:nvPr/>
        </p:nvGrpSpPr>
        <p:grpSpPr>
          <a:xfrm>
            <a:off x="282675" y="519032"/>
            <a:ext cx="9384303" cy="5015366"/>
            <a:chOff x="225134" y="2378691"/>
            <a:chExt cx="9841965" cy="4822636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7F9AC579-CFF3-087C-901D-ED9635CD72E2}"/>
                </a:ext>
              </a:extLst>
            </p:cNvPr>
            <p:cNvSpPr/>
            <p:nvPr/>
          </p:nvSpPr>
          <p:spPr>
            <a:xfrm>
              <a:off x="6465073" y="3817998"/>
              <a:ext cx="3074639" cy="3383329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endParaRPr lang="fr-FR" sz="1600" dirty="0">
                <a:solidFill>
                  <a:schemeClr val="tx1"/>
                </a:solidFill>
              </a:endParaRP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fr-FR" sz="1600" b="1" dirty="0">
                  <a:solidFill>
                    <a:schemeClr val="tx1"/>
                  </a:solidFill>
                </a:rPr>
                <a:t>Poursuivre la réflexion et le dialogue</a:t>
              </a:r>
              <a:r>
                <a:rPr lang="fr-FR" sz="1600" dirty="0">
                  <a:solidFill>
                    <a:schemeClr val="tx1"/>
                  </a:solidFill>
                </a:rPr>
                <a:t> pour un projet adapté au territoire avec les parties prenantes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fr-FR" sz="1600" b="1" dirty="0">
                  <a:solidFill>
                    <a:schemeClr val="tx1"/>
                  </a:solidFill>
                </a:rPr>
                <a:t>Lancer l’instruction </a:t>
              </a:r>
              <a:r>
                <a:rPr lang="fr-FR" sz="1600" dirty="0">
                  <a:solidFill>
                    <a:schemeClr val="tx1"/>
                  </a:solidFill>
                </a:rPr>
                <a:t>de la demande de permis de construire 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CE92D12-8490-0D1B-A515-EE347BAC3B2D}"/>
                </a:ext>
              </a:extLst>
            </p:cNvPr>
            <p:cNvSpPr/>
            <p:nvPr/>
          </p:nvSpPr>
          <p:spPr>
            <a:xfrm>
              <a:off x="225134" y="3817998"/>
              <a:ext cx="2887995" cy="3383329"/>
            </a:xfrm>
            <a:prstGeom prst="roundRect">
              <a:avLst/>
            </a:prstGeom>
            <a:noFill/>
            <a:ln w="19050">
              <a:solidFill>
                <a:srgbClr val="71D2F6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/>
                  </a:solidFill>
                </a:rPr>
                <a:t>Lancement des études environnementales et paysagères :</a:t>
              </a:r>
            </a:p>
            <a:p>
              <a:pPr algn="ctr"/>
              <a:r>
                <a:rPr lang="fr-FR" sz="1600" dirty="0">
                  <a:solidFill>
                    <a:schemeClr val="tx1"/>
                  </a:solidFill>
                </a:rPr>
                <a:t> - réalisation des inventaires faune /flore</a:t>
              </a:r>
            </a:p>
            <a:p>
              <a:pPr marL="285750" indent="-285750" algn="ctr">
                <a:buFontTx/>
                <a:buChar char="-"/>
              </a:pPr>
              <a:r>
                <a:rPr lang="fr-FR" sz="1600" dirty="0">
                  <a:solidFill>
                    <a:schemeClr val="tx1"/>
                  </a:solidFill>
                </a:rPr>
                <a:t>réalisation de l’état initial de l’EIE</a:t>
              </a:r>
            </a:p>
            <a:p>
              <a:pPr marL="285750" indent="-285750" algn="ctr">
                <a:buFontTx/>
                <a:buChar char="-"/>
              </a:pPr>
              <a:r>
                <a:rPr lang="fr-FR" sz="1600" dirty="0">
                  <a:solidFill>
                    <a:schemeClr val="tx1"/>
                  </a:solidFill>
                </a:rPr>
                <a:t>Définition du projet agricole et lancement de l’EPA</a:t>
              </a:r>
            </a:p>
            <a:p>
              <a:pPr marL="285750" indent="-285750" algn="ctr">
                <a:buFontTx/>
                <a:buChar char="-"/>
              </a:pPr>
              <a:r>
                <a:rPr lang="fr-FR" sz="1600" dirty="0">
                  <a:solidFill>
                    <a:schemeClr val="tx1"/>
                  </a:solidFill>
                </a:rPr>
                <a:t>Présentation des grandes orientations du projets auprès des parties prenantes</a:t>
              </a:r>
            </a:p>
            <a:p>
              <a:pPr algn="ctr"/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57BEE85F-991B-F49A-0280-B116690B6ABD}"/>
                </a:ext>
              </a:extLst>
            </p:cNvPr>
            <p:cNvSpPr/>
            <p:nvPr/>
          </p:nvSpPr>
          <p:spPr>
            <a:xfrm>
              <a:off x="3287863" y="3817998"/>
              <a:ext cx="2910042" cy="3383329"/>
            </a:xfrm>
            <a:prstGeom prst="roundRect">
              <a:avLst/>
            </a:prstGeom>
            <a:noFill/>
            <a:ln w="19050">
              <a:solidFill>
                <a:srgbClr val="47ADD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/>
                  </a:solidFill>
                </a:rPr>
                <a:t>Travail sur l’implantation du projet et adaptation aux critères de l’</a:t>
              </a:r>
              <a:r>
                <a:rPr lang="fr-FR" sz="1600" dirty="0" err="1">
                  <a:solidFill>
                    <a:schemeClr val="tx1"/>
                  </a:solidFill>
                </a:rPr>
                <a:t>agrivoltaïsme</a:t>
              </a:r>
              <a:endParaRPr lang="fr-FR" sz="1600" dirty="0">
                <a:solidFill>
                  <a:schemeClr val="tx1"/>
                </a:solidFill>
              </a:endParaRP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fr-FR" sz="1600" dirty="0">
                <a:solidFill>
                  <a:schemeClr val="tx1"/>
                </a:solidFill>
              </a:endParaRP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/>
                  </a:solidFill>
                </a:rPr>
                <a:t>Echange avec la DDT pour cadrer les nouvelles évolutions du projet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fr-FR" sz="1600" dirty="0">
                <a:solidFill>
                  <a:schemeClr val="tx1"/>
                </a:solidFill>
              </a:endParaRPr>
            </a:p>
            <a:p>
              <a:pPr algn="ctr"/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" name="Flèche : droite 1">
              <a:extLst>
                <a:ext uri="{FF2B5EF4-FFF2-40B4-BE49-F238E27FC236}">
                  <a16:creationId xmlns:a16="http://schemas.microsoft.com/office/drawing/2014/main" id="{3A17D08D-A558-5946-3582-1B8A782ABFAA}"/>
                </a:ext>
              </a:extLst>
            </p:cNvPr>
            <p:cNvSpPr/>
            <p:nvPr/>
          </p:nvSpPr>
          <p:spPr>
            <a:xfrm>
              <a:off x="6240178" y="2378691"/>
              <a:ext cx="3826921" cy="1439820"/>
            </a:xfrm>
            <a:prstGeom prst="rightArrow">
              <a:avLst/>
            </a:prstGeom>
            <a:solidFill>
              <a:srgbClr val="006D95"/>
            </a:solidFill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fr-FR" sz="2000" b="1" dirty="0"/>
                <a:t>À partir de février </a:t>
              </a:r>
            </a:p>
            <a:p>
              <a:pPr algn="ctr"/>
              <a:r>
                <a:rPr lang="fr-FR" sz="2000" b="1" dirty="0"/>
                <a:t>2025 – …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910F17-E957-5B42-0F03-BC5DB3E3960E}"/>
                </a:ext>
              </a:extLst>
            </p:cNvPr>
            <p:cNvSpPr/>
            <p:nvPr/>
          </p:nvSpPr>
          <p:spPr>
            <a:xfrm>
              <a:off x="225134" y="2749194"/>
              <a:ext cx="3020455" cy="720000"/>
            </a:xfrm>
            <a:prstGeom prst="rect">
              <a:avLst/>
            </a:prstGeom>
            <a:solidFill>
              <a:srgbClr val="71D2F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/>
                <a:t>S2 2021 – S2 2023</a:t>
              </a:r>
              <a:endParaRPr lang="fr-FR" sz="2000" b="1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03596A-BE1D-8D19-30C0-AAAD61E58BBE}"/>
                </a:ext>
              </a:extLst>
            </p:cNvPr>
            <p:cNvSpPr/>
            <p:nvPr/>
          </p:nvSpPr>
          <p:spPr>
            <a:xfrm>
              <a:off x="3301155" y="2733830"/>
              <a:ext cx="3020455" cy="720000"/>
            </a:xfrm>
            <a:prstGeom prst="rect">
              <a:avLst/>
            </a:prstGeom>
            <a:solidFill>
              <a:srgbClr val="47ADD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/>
                <a:t>2024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CA50171-7EF2-F270-2888-2E8FC2FDE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45" y="0"/>
            <a:ext cx="779987" cy="779987"/>
          </a:xfrm>
          <a:prstGeom prst="rect">
            <a:avLst/>
          </a:prstGeom>
        </p:spPr>
      </p:pic>
      <p:sp>
        <p:nvSpPr>
          <p:cNvPr id="4" name="Espace réservé du texte 9">
            <a:extLst>
              <a:ext uri="{FF2B5EF4-FFF2-40B4-BE49-F238E27FC236}">
                <a16:creationId xmlns:a16="http://schemas.microsoft.com/office/drawing/2014/main" id="{8832D0BD-919A-D0A0-BAC9-5EAC84E4B26B}"/>
              </a:ext>
            </a:extLst>
          </p:cNvPr>
          <p:cNvSpPr txBox="1">
            <a:spLocks/>
          </p:cNvSpPr>
          <p:nvPr/>
        </p:nvSpPr>
        <p:spPr>
          <a:xfrm>
            <a:off x="900331" y="172267"/>
            <a:ext cx="8830105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5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dirty="0"/>
              <a:t>Les grandes étapes de développement du projet</a:t>
            </a:r>
          </a:p>
        </p:txBody>
      </p:sp>
    </p:spTree>
    <p:extLst>
      <p:ext uri="{BB962C8B-B14F-4D97-AF65-F5344CB8AC3E}">
        <p14:creationId xmlns:p14="http://schemas.microsoft.com/office/powerpoint/2010/main" val="153667693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8CCB7D1-E5B2-EBC8-5AAB-DB728009B9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7DCE5520-B57D-BE73-8E03-4F61F6836B72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3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dirty="0"/>
              <a:t>L’</a:t>
            </a:r>
            <a:r>
              <a:rPr lang="fr-FR" sz="2000" dirty="0" err="1"/>
              <a:t>agrivoltaïsme</a:t>
            </a:r>
            <a:r>
              <a:rPr lang="fr-FR" sz="2000" dirty="0"/>
              <a:t> est défini par la Loi APER (10 mars 2023)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95880F-8459-D4F6-08A0-74A41898CBFF}"/>
              </a:ext>
            </a:extLst>
          </p:cNvPr>
          <p:cNvSpPr/>
          <p:nvPr/>
        </p:nvSpPr>
        <p:spPr>
          <a:xfrm>
            <a:off x="3735811" y="1468847"/>
            <a:ext cx="6042173" cy="504753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180000" algn="just"/>
            <a:r>
              <a:rPr lang="fr-FR" sz="1400" b="1">
                <a:solidFill>
                  <a:srgbClr val="0F3C8A"/>
                </a:solidFill>
              </a:rPr>
              <a:t>Pour être qualifiée d’agrivoltaïque, l’installation doit rendre au moins l’un des 4 services suivants : </a:t>
            </a:r>
          </a:p>
          <a:p>
            <a:pPr marL="180000" algn="just"/>
            <a:endParaRPr lang="fr-FR" sz="1400">
              <a:solidFill>
                <a:srgbClr val="0070C0"/>
              </a:solidFill>
            </a:endParaRPr>
          </a:p>
          <a:p>
            <a:pPr marL="751500" lvl="1" indent="-285750" algn="just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0070C0"/>
                </a:solidFill>
              </a:rPr>
              <a:t>L’amélioration du potentiel et de l’impact agronomique</a:t>
            </a:r>
          </a:p>
          <a:p>
            <a:pPr marL="922950" lvl="1" indent="-285750" algn="just">
              <a:buFont typeface="Arial" panose="020B0604020202020204" pitchFamily="34" charset="0"/>
              <a:buChar char="•"/>
            </a:pPr>
            <a:endParaRPr lang="fr-FR" sz="1400">
              <a:solidFill>
                <a:srgbClr val="0070C0"/>
              </a:solidFill>
            </a:endParaRPr>
          </a:p>
          <a:p>
            <a:pPr marL="751500" lvl="1" indent="-285750" algn="just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0070C0"/>
                </a:solidFill>
              </a:rPr>
              <a:t>L’adaptation au changement climatique</a:t>
            </a:r>
          </a:p>
          <a:p>
            <a:pPr marL="922950" lvl="1" indent="-285750" algn="just">
              <a:buFont typeface="Arial" panose="020B0604020202020204" pitchFamily="34" charset="0"/>
              <a:buChar char="•"/>
            </a:pPr>
            <a:endParaRPr lang="fr-FR" sz="1400">
              <a:solidFill>
                <a:srgbClr val="0070C0"/>
              </a:solidFill>
            </a:endParaRPr>
          </a:p>
          <a:p>
            <a:pPr marL="751500" lvl="1" indent="-285750" algn="just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0070C0"/>
                </a:solidFill>
              </a:rPr>
              <a:t>La protection contre les aléas</a:t>
            </a:r>
          </a:p>
          <a:p>
            <a:pPr marL="922950" lvl="1" indent="-285750" algn="just">
              <a:buFont typeface="Arial" panose="020B0604020202020204" pitchFamily="34" charset="0"/>
              <a:buChar char="•"/>
            </a:pPr>
            <a:endParaRPr lang="fr-FR" sz="1400">
              <a:solidFill>
                <a:srgbClr val="0070C0"/>
              </a:solidFill>
            </a:endParaRPr>
          </a:p>
          <a:p>
            <a:pPr marL="751500" lvl="1" indent="-285750" algn="just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0070C0"/>
                </a:solidFill>
              </a:rPr>
              <a:t>L’amélioration du bien-être animal </a:t>
            </a:r>
          </a:p>
          <a:p>
            <a:pPr marL="180000" indent="-171450" algn="just">
              <a:buFont typeface="Wingdings" panose="05000000000000000000" pitchFamily="2" charset="2"/>
              <a:buChar char="q"/>
            </a:pPr>
            <a:endParaRPr lang="fr-FR" sz="1400">
              <a:solidFill>
                <a:srgbClr val="0070C0"/>
              </a:solidFill>
            </a:endParaRPr>
          </a:p>
          <a:p>
            <a:pPr marL="180000" algn="just"/>
            <a:r>
              <a:rPr lang="fr-FR" sz="1400" b="1">
                <a:solidFill>
                  <a:srgbClr val="0F3C8A"/>
                </a:solidFill>
              </a:rPr>
              <a:t>De plus, l’installation doit : </a:t>
            </a:r>
          </a:p>
          <a:p>
            <a:pPr marL="180000" algn="just"/>
            <a:endParaRPr lang="fr-FR" sz="1400">
              <a:solidFill>
                <a:schemeClr val="bg1">
                  <a:lumMod val="50000"/>
                </a:schemeClr>
              </a:solidFill>
            </a:endParaRPr>
          </a:p>
          <a:p>
            <a:pPr marL="751500" lvl="1" indent="-285750" algn="just"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bg1">
                    <a:lumMod val="50000"/>
                  </a:schemeClr>
                </a:solidFill>
              </a:rPr>
              <a:t>Être</a:t>
            </a:r>
            <a:r>
              <a:rPr lang="fr-FR" sz="1400">
                <a:solidFill>
                  <a:srgbClr val="0070C0"/>
                </a:solidFill>
              </a:rPr>
              <a:t> réversible </a:t>
            </a:r>
            <a:r>
              <a:rPr lang="fr-FR" sz="1400">
                <a:solidFill>
                  <a:schemeClr val="bg1">
                    <a:lumMod val="50000"/>
                  </a:schemeClr>
                </a:solidFill>
              </a:rPr>
              <a:t>et doit, </a:t>
            </a:r>
          </a:p>
          <a:p>
            <a:pPr marL="922950" lvl="1" indent="-285750" algn="just">
              <a:buFont typeface="Arial" panose="020B0604020202020204" pitchFamily="34" charset="0"/>
              <a:buChar char="•"/>
            </a:pPr>
            <a:endParaRPr lang="fr-FR" sz="1400">
              <a:solidFill>
                <a:schemeClr val="bg1">
                  <a:lumMod val="50000"/>
                </a:schemeClr>
              </a:solidFill>
            </a:endParaRPr>
          </a:p>
          <a:p>
            <a:pPr marL="751500" lvl="1" indent="-285750" algn="just"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bg1">
                    <a:lumMod val="50000"/>
                  </a:schemeClr>
                </a:solidFill>
              </a:rPr>
              <a:t>Permettre </a:t>
            </a:r>
            <a:r>
              <a:rPr lang="fr-FR" sz="1400">
                <a:solidFill>
                  <a:srgbClr val="0070C0"/>
                </a:solidFill>
              </a:rPr>
              <a:t>à la production agricole d’être l’activité principale.</a:t>
            </a:r>
          </a:p>
          <a:p>
            <a:pPr marL="180000" indent="-171450" algn="just">
              <a:buFont typeface="Wingdings" panose="05000000000000000000" pitchFamily="2" charset="2"/>
              <a:buChar char="q"/>
            </a:pPr>
            <a:endParaRPr lang="fr-FR" sz="1400">
              <a:solidFill>
                <a:srgbClr val="0070C0"/>
              </a:solidFill>
            </a:endParaRPr>
          </a:p>
          <a:p>
            <a:pPr marL="180000" algn="just"/>
            <a:r>
              <a:rPr lang="fr-FR" sz="1400" b="1">
                <a:solidFill>
                  <a:srgbClr val="0F3C8A"/>
                </a:solidFill>
              </a:rPr>
              <a:t>Décret du 8 avril 2024 et les Arrêtés des 21 mai et 5 juillet 2024 : </a:t>
            </a:r>
          </a:p>
          <a:p>
            <a:pPr marL="180000" algn="just"/>
            <a:endParaRPr lang="fr-FR" sz="1400">
              <a:solidFill>
                <a:schemeClr val="bg1">
                  <a:lumMod val="50000"/>
                </a:schemeClr>
              </a:solidFill>
            </a:endParaRPr>
          </a:p>
          <a:p>
            <a:pPr marL="751500" lvl="1" indent="-285750" algn="just"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bg1">
                    <a:lumMod val="50000"/>
                  </a:schemeClr>
                </a:solidFill>
              </a:rPr>
              <a:t>Précisions sur les </a:t>
            </a:r>
            <a:r>
              <a:rPr lang="fr-FR" sz="1400">
                <a:solidFill>
                  <a:srgbClr val="0070C0"/>
                </a:solidFill>
              </a:rPr>
              <a:t>critères de définition</a:t>
            </a:r>
            <a:r>
              <a:rPr lang="fr-FR" sz="1400">
                <a:solidFill>
                  <a:schemeClr val="bg1">
                    <a:lumMod val="50000"/>
                  </a:schemeClr>
                </a:solidFill>
              </a:rPr>
              <a:t> et </a:t>
            </a:r>
            <a:r>
              <a:rPr lang="fr-FR" sz="1400">
                <a:solidFill>
                  <a:srgbClr val="0070C0"/>
                </a:solidFill>
              </a:rPr>
              <a:t>règles de suivi et de contrôle</a:t>
            </a:r>
          </a:p>
          <a:p>
            <a:pPr marL="922950" lvl="1" indent="-285750" algn="just">
              <a:buFont typeface="Arial" panose="020B0604020202020204" pitchFamily="34" charset="0"/>
              <a:buChar char="•"/>
            </a:pPr>
            <a:endParaRPr lang="fr-FR" sz="1400">
              <a:solidFill>
                <a:schemeClr val="bg1">
                  <a:lumMod val="50000"/>
                </a:schemeClr>
              </a:solidFill>
            </a:endParaRPr>
          </a:p>
          <a:p>
            <a:pPr marL="751500" lvl="1" indent="-285750" algn="just"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bg1">
                    <a:lumMod val="50000"/>
                  </a:schemeClr>
                </a:solidFill>
              </a:rPr>
              <a:t>Introduction des </a:t>
            </a:r>
            <a:r>
              <a:rPr lang="fr-FR" sz="1400">
                <a:solidFill>
                  <a:srgbClr val="0070C0"/>
                </a:solidFill>
              </a:rPr>
              <a:t>comités de projet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F836BC-C855-1906-631F-5499E74DEDFB}"/>
              </a:ext>
            </a:extLst>
          </p:cNvPr>
          <p:cNvSpPr/>
          <p:nvPr/>
        </p:nvSpPr>
        <p:spPr>
          <a:xfrm>
            <a:off x="410817" y="656034"/>
            <a:ext cx="9084365" cy="73866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180000" algn="just"/>
            <a:r>
              <a:rPr lang="fr-FR" sz="1400">
                <a:solidFill>
                  <a:srgbClr val="0070C0"/>
                </a:solidFill>
              </a:rPr>
              <a:t>« </a:t>
            </a:r>
            <a:r>
              <a:rPr lang="fr-FR" sz="1400" i="1">
                <a:solidFill>
                  <a:srgbClr val="0070C0"/>
                </a:solidFill>
              </a:rPr>
              <a:t>Une installation agrivoltaïque est une installation de production d’électricité utilisant l’énergie radiative du soleil et dont les modules sont situés sur une parcelle agricole où ils contribuent durablement à l’installation, au maintien ou au développement d’une production agricole </a:t>
            </a:r>
            <a:r>
              <a:rPr lang="fr-FR" sz="1400">
                <a:solidFill>
                  <a:srgbClr val="0070C0"/>
                </a:solidFill>
              </a:rPr>
              <a:t>».</a:t>
            </a:r>
          </a:p>
        </p:txBody>
      </p:sp>
      <p:pic>
        <p:nvPicPr>
          <p:cNvPr id="12" name="Image 11" descr="Une image contenant plein air, mammifère, herbe, troupeau&#10;&#10;Description générée automatiquement">
            <a:extLst>
              <a:ext uri="{FF2B5EF4-FFF2-40B4-BE49-F238E27FC236}">
                <a16:creationId xmlns:a16="http://schemas.microsoft.com/office/drawing/2014/main" id="{620C2FA5-5FC8-1628-14AA-1455525D84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4" t="9775" r="3727" b="13152"/>
          <a:stretch/>
        </p:blipFill>
        <p:spPr>
          <a:xfrm>
            <a:off x="282801" y="1643510"/>
            <a:ext cx="3453010" cy="470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91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2C12E-6344-9847-B381-A105BA6D3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9">
            <a:extLst>
              <a:ext uri="{FF2B5EF4-FFF2-40B4-BE49-F238E27FC236}">
                <a16:creationId xmlns:a16="http://schemas.microsoft.com/office/drawing/2014/main" id="{CB711403-9AAE-8B65-91AD-FD116FDB9038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3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dirty="0"/>
              <a:t>Le projet agricole : développement d’un atelier ovin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2D4FABE-9098-73CC-B6DB-711460D69F9A}"/>
              </a:ext>
            </a:extLst>
          </p:cNvPr>
          <p:cNvGrpSpPr/>
          <p:nvPr/>
        </p:nvGrpSpPr>
        <p:grpSpPr>
          <a:xfrm>
            <a:off x="201195" y="1243185"/>
            <a:ext cx="5221678" cy="1441614"/>
            <a:chOff x="322219" y="805282"/>
            <a:chExt cx="9505974" cy="917862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E0F5B0B-6944-CF84-E8E1-7F8FC78E2A95}"/>
                </a:ext>
              </a:extLst>
            </p:cNvPr>
            <p:cNvSpPr/>
            <p:nvPr/>
          </p:nvSpPr>
          <p:spPr>
            <a:xfrm>
              <a:off x="324626" y="809337"/>
              <a:ext cx="9503567" cy="905431"/>
            </a:xfrm>
            <a:prstGeom prst="roundRect">
              <a:avLst>
                <a:gd name="adj" fmla="val 6258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381000" sx="103000" sy="103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600" dirty="0">
                  <a:solidFill>
                    <a:schemeClr val="bg1">
                      <a:lumMod val="50000"/>
                    </a:schemeClr>
                  </a:solidFill>
                </a:rPr>
                <a:t>OTEX : </a:t>
              </a:r>
              <a:r>
                <a:rPr lang="fr-FR" sz="1600" dirty="0">
                  <a:solidFill>
                    <a:schemeClr val="tx1"/>
                  </a:solidFill>
                </a:rPr>
                <a:t>Polyculture-élevage ovin et volaille</a:t>
              </a:r>
            </a:p>
            <a:p>
              <a:r>
                <a:rPr lang="fr-FR" sz="1600" dirty="0">
                  <a:solidFill>
                    <a:schemeClr val="bg1">
                      <a:lumMod val="50000"/>
                    </a:schemeClr>
                  </a:solidFill>
                </a:rPr>
                <a:t>SAU : </a:t>
              </a:r>
              <a:r>
                <a:rPr lang="fr-FR" sz="1600" dirty="0">
                  <a:solidFill>
                    <a:schemeClr val="tx1"/>
                  </a:solidFill>
                </a:rPr>
                <a:t>174 ha (65ha d’étangs piscicoles)</a:t>
              </a:r>
            </a:p>
            <a:p>
              <a:r>
                <a:rPr lang="fr-FR" sz="1600" dirty="0">
                  <a:solidFill>
                    <a:schemeClr val="bg1">
                      <a:lumMod val="50000"/>
                    </a:schemeClr>
                  </a:solidFill>
                </a:rPr>
                <a:t>Cheptel : </a:t>
              </a:r>
              <a:r>
                <a:rPr lang="fr-FR" sz="1600" dirty="0">
                  <a:solidFill>
                    <a:schemeClr val="tx1"/>
                  </a:solidFill>
                </a:rPr>
                <a:t>120 brebis + 33 600 poulets de chair</a:t>
              </a:r>
            </a:p>
            <a:p>
              <a:r>
                <a:rPr lang="fr-FR" sz="1600" dirty="0">
                  <a:solidFill>
                    <a:schemeClr val="bg1">
                      <a:lumMod val="50000"/>
                    </a:schemeClr>
                  </a:solidFill>
                </a:rPr>
                <a:t>Assolement : </a:t>
              </a:r>
              <a:r>
                <a:rPr lang="fr-FR" sz="1600" dirty="0">
                  <a:solidFill>
                    <a:schemeClr val="tx1"/>
                  </a:solidFill>
                </a:rPr>
                <a:t>12 ha cultures, 90 ha PN</a:t>
              </a:r>
            </a:p>
            <a:p>
              <a:r>
                <a:rPr lang="fr-FR" sz="1600" dirty="0">
                  <a:solidFill>
                    <a:schemeClr val="bg1">
                      <a:lumMod val="50000"/>
                    </a:schemeClr>
                  </a:solidFill>
                </a:rPr>
                <a:t>Débouché : </a:t>
              </a:r>
              <a:r>
                <a:rPr lang="fr-FR" sz="1600" dirty="0">
                  <a:solidFill>
                    <a:schemeClr val="tx1"/>
                  </a:solidFill>
                </a:rPr>
                <a:t>Agneaux AB, Volaille Label Rouge et AB</a:t>
              </a: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44C0393F-5AB3-0B32-4E5D-B1EDA1186803}"/>
                </a:ext>
              </a:extLst>
            </p:cNvPr>
            <p:cNvSpPr/>
            <p:nvPr/>
          </p:nvSpPr>
          <p:spPr>
            <a:xfrm>
              <a:off x="322219" y="805282"/>
              <a:ext cx="114300" cy="917862"/>
            </a:xfrm>
            <a:custGeom>
              <a:avLst/>
              <a:gdLst>
                <a:gd name="connsiteX0" fmla="*/ 52037 w 114300"/>
                <a:gd name="connsiteY0" fmla="*/ 0 h 831530"/>
                <a:gd name="connsiteX1" fmla="*/ 114300 w 114300"/>
                <a:gd name="connsiteY1" fmla="*/ 0 h 831530"/>
                <a:gd name="connsiteX2" fmla="*/ 114300 w 114300"/>
                <a:gd name="connsiteY2" fmla="*/ 831530 h 831530"/>
                <a:gd name="connsiteX3" fmla="*/ 52037 w 114300"/>
                <a:gd name="connsiteY3" fmla="*/ 831530 h 831530"/>
                <a:gd name="connsiteX4" fmla="*/ 0 w 114300"/>
                <a:gd name="connsiteY4" fmla="*/ 779493 h 831530"/>
                <a:gd name="connsiteX5" fmla="*/ 0 w 114300"/>
                <a:gd name="connsiteY5" fmla="*/ 52037 h 831530"/>
                <a:gd name="connsiteX6" fmla="*/ 52037 w 114300"/>
                <a:gd name="connsiteY6" fmla="*/ 0 h 83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831530">
                  <a:moveTo>
                    <a:pt x="52037" y="0"/>
                  </a:moveTo>
                  <a:lnTo>
                    <a:pt x="114300" y="0"/>
                  </a:lnTo>
                  <a:lnTo>
                    <a:pt x="114300" y="831530"/>
                  </a:lnTo>
                  <a:lnTo>
                    <a:pt x="52037" y="831530"/>
                  </a:lnTo>
                  <a:cubicBezTo>
                    <a:pt x="23298" y="831530"/>
                    <a:pt x="0" y="808232"/>
                    <a:pt x="0" y="779493"/>
                  </a:cubicBezTo>
                  <a:lnTo>
                    <a:pt x="0" y="52037"/>
                  </a:lnTo>
                  <a:cubicBezTo>
                    <a:pt x="0" y="23298"/>
                    <a:pt x="23298" y="0"/>
                    <a:pt x="5203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006D43E-B7C1-9DCB-4565-C85F433A72AC}"/>
              </a:ext>
            </a:extLst>
          </p:cNvPr>
          <p:cNvGrpSpPr/>
          <p:nvPr/>
        </p:nvGrpSpPr>
        <p:grpSpPr>
          <a:xfrm>
            <a:off x="201195" y="2764916"/>
            <a:ext cx="5221678" cy="1441614"/>
            <a:chOff x="317406" y="809338"/>
            <a:chExt cx="9501163" cy="918805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FAF7BA3-0964-CFBE-BBE5-F7DDA8B87B83}"/>
                </a:ext>
              </a:extLst>
            </p:cNvPr>
            <p:cNvSpPr/>
            <p:nvPr/>
          </p:nvSpPr>
          <p:spPr>
            <a:xfrm>
              <a:off x="324624" y="809338"/>
              <a:ext cx="9493945" cy="917862"/>
            </a:xfrm>
            <a:prstGeom prst="roundRect">
              <a:avLst>
                <a:gd name="adj" fmla="val 2687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381000" sx="103000" sy="103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600" b="1" dirty="0">
                  <a:solidFill>
                    <a:schemeClr val="bg1">
                      <a:lumMod val="50000"/>
                    </a:schemeClr>
                  </a:solidFill>
                </a:rPr>
                <a:t>Contexte agricole 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/>
                  </a:solidFill>
                </a:rPr>
                <a:t>Développement de l’atelier ovin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/>
                  </a:solidFill>
                </a:rPr>
                <a:t>Embauche d’un salarié à temps plein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/>
                  </a:solidFill>
                </a:rPr>
                <a:t>Développement d’un atelier de transformation (volaille et poisson)</a:t>
              </a: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F9C2FF89-3A1D-E4AD-833B-A0B60BBACA1B}"/>
                </a:ext>
              </a:extLst>
            </p:cNvPr>
            <p:cNvSpPr/>
            <p:nvPr/>
          </p:nvSpPr>
          <p:spPr>
            <a:xfrm>
              <a:off x="317406" y="810281"/>
              <a:ext cx="114299" cy="917862"/>
            </a:xfrm>
            <a:custGeom>
              <a:avLst/>
              <a:gdLst>
                <a:gd name="connsiteX0" fmla="*/ 52037 w 114300"/>
                <a:gd name="connsiteY0" fmla="*/ 0 h 831530"/>
                <a:gd name="connsiteX1" fmla="*/ 114300 w 114300"/>
                <a:gd name="connsiteY1" fmla="*/ 0 h 831530"/>
                <a:gd name="connsiteX2" fmla="*/ 114300 w 114300"/>
                <a:gd name="connsiteY2" fmla="*/ 831530 h 831530"/>
                <a:gd name="connsiteX3" fmla="*/ 52037 w 114300"/>
                <a:gd name="connsiteY3" fmla="*/ 831530 h 831530"/>
                <a:gd name="connsiteX4" fmla="*/ 0 w 114300"/>
                <a:gd name="connsiteY4" fmla="*/ 779493 h 831530"/>
                <a:gd name="connsiteX5" fmla="*/ 0 w 114300"/>
                <a:gd name="connsiteY5" fmla="*/ 52037 h 831530"/>
                <a:gd name="connsiteX6" fmla="*/ 52037 w 114300"/>
                <a:gd name="connsiteY6" fmla="*/ 0 h 83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831530">
                  <a:moveTo>
                    <a:pt x="52037" y="0"/>
                  </a:moveTo>
                  <a:lnTo>
                    <a:pt x="114300" y="0"/>
                  </a:lnTo>
                  <a:lnTo>
                    <a:pt x="114300" y="831530"/>
                  </a:lnTo>
                  <a:lnTo>
                    <a:pt x="52037" y="831530"/>
                  </a:lnTo>
                  <a:cubicBezTo>
                    <a:pt x="23298" y="831530"/>
                    <a:pt x="0" y="808232"/>
                    <a:pt x="0" y="779493"/>
                  </a:cubicBezTo>
                  <a:lnTo>
                    <a:pt x="0" y="52037"/>
                  </a:lnTo>
                  <a:cubicBezTo>
                    <a:pt x="0" y="23298"/>
                    <a:pt x="23298" y="0"/>
                    <a:pt x="5203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A514EB79-999C-77F4-B5E1-4CBA92C920EE}"/>
              </a:ext>
            </a:extLst>
          </p:cNvPr>
          <p:cNvGrpSpPr/>
          <p:nvPr/>
        </p:nvGrpSpPr>
        <p:grpSpPr>
          <a:xfrm>
            <a:off x="201195" y="4286648"/>
            <a:ext cx="5223000" cy="2176847"/>
            <a:chOff x="322219" y="805282"/>
            <a:chExt cx="9505974" cy="92191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06FA95F-9699-939B-E506-4D0A0E4B4188}"/>
                </a:ext>
              </a:extLst>
            </p:cNvPr>
            <p:cNvSpPr/>
            <p:nvPr/>
          </p:nvSpPr>
          <p:spPr>
            <a:xfrm>
              <a:off x="324625" y="809337"/>
              <a:ext cx="9503568" cy="917863"/>
            </a:xfrm>
            <a:prstGeom prst="roundRect">
              <a:avLst>
                <a:gd name="adj" fmla="val 6258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381000" sx="103000" sy="103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600" b="1" dirty="0">
                  <a:solidFill>
                    <a:schemeClr val="bg1">
                      <a:lumMod val="50000"/>
                    </a:schemeClr>
                  </a:solidFill>
                </a:rPr>
                <a:t>Apports du projet agrivoltaïque 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/>
                  </a:solidFill>
                </a:rPr>
                <a:t>Bien-être animal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/>
                  </a:solidFill>
                </a:rPr>
                <a:t>Accès à de l’</a:t>
              </a:r>
              <a:r>
                <a:rPr lang="fr-FR" sz="1600" b="1" dirty="0">
                  <a:solidFill>
                    <a:schemeClr val="tx1"/>
                  </a:solidFill>
                </a:rPr>
                <a:t>herbe fraîche à année longue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/>
                  </a:solidFill>
                </a:rPr>
                <a:t>Apporter de l’</a:t>
              </a:r>
              <a:r>
                <a:rPr lang="fr-FR" sz="1600" b="1" dirty="0">
                  <a:solidFill>
                    <a:schemeClr val="tx1"/>
                  </a:solidFill>
                </a:rPr>
                <a:t>ombrage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600" b="1" dirty="0">
                  <a:solidFill>
                    <a:schemeClr val="tx1"/>
                  </a:solidFill>
                </a:rPr>
                <a:t>Adaptation aux changements climatiques </a:t>
              </a:r>
              <a:r>
                <a:rPr lang="fr-FR" sz="1600" dirty="0">
                  <a:solidFill>
                    <a:schemeClr val="tx1"/>
                  </a:solidFill>
                </a:rPr>
                <a:t>de la SFP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600" b="1" dirty="0">
                  <a:solidFill>
                    <a:schemeClr val="tx1"/>
                  </a:solidFill>
                </a:rPr>
                <a:t>Clôturer</a:t>
              </a:r>
              <a:r>
                <a:rPr lang="fr-FR" sz="1600" dirty="0">
                  <a:solidFill>
                    <a:schemeClr val="tx1"/>
                  </a:solidFill>
                </a:rPr>
                <a:t> et sécuriser une partie des prairies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sz="1600" b="1" dirty="0">
                  <a:solidFill>
                    <a:schemeClr val="tx1"/>
                  </a:solidFill>
                </a:rPr>
                <a:t>Avantage sanitaire </a:t>
              </a:r>
              <a:r>
                <a:rPr lang="fr-FR" sz="1600" dirty="0">
                  <a:solidFill>
                    <a:schemeClr val="tx1"/>
                  </a:solidFill>
                </a:rPr>
                <a:t>: répartition des animaux sur toute la parcelle en cas de vagues de chaleur</a:t>
              </a: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9601BE76-360E-2504-DF09-B35678E90470}"/>
                </a:ext>
              </a:extLst>
            </p:cNvPr>
            <p:cNvSpPr/>
            <p:nvPr/>
          </p:nvSpPr>
          <p:spPr>
            <a:xfrm>
              <a:off x="322219" y="805282"/>
              <a:ext cx="114300" cy="917862"/>
            </a:xfrm>
            <a:custGeom>
              <a:avLst/>
              <a:gdLst>
                <a:gd name="connsiteX0" fmla="*/ 52037 w 114300"/>
                <a:gd name="connsiteY0" fmla="*/ 0 h 831530"/>
                <a:gd name="connsiteX1" fmla="*/ 114300 w 114300"/>
                <a:gd name="connsiteY1" fmla="*/ 0 h 831530"/>
                <a:gd name="connsiteX2" fmla="*/ 114300 w 114300"/>
                <a:gd name="connsiteY2" fmla="*/ 831530 h 831530"/>
                <a:gd name="connsiteX3" fmla="*/ 52037 w 114300"/>
                <a:gd name="connsiteY3" fmla="*/ 831530 h 831530"/>
                <a:gd name="connsiteX4" fmla="*/ 0 w 114300"/>
                <a:gd name="connsiteY4" fmla="*/ 779493 h 831530"/>
                <a:gd name="connsiteX5" fmla="*/ 0 w 114300"/>
                <a:gd name="connsiteY5" fmla="*/ 52037 h 831530"/>
                <a:gd name="connsiteX6" fmla="*/ 52037 w 114300"/>
                <a:gd name="connsiteY6" fmla="*/ 0 h 83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831530">
                  <a:moveTo>
                    <a:pt x="52037" y="0"/>
                  </a:moveTo>
                  <a:lnTo>
                    <a:pt x="114300" y="0"/>
                  </a:lnTo>
                  <a:lnTo>
                    <a:pt x="114300" y="831530"/>
                  </a:lnTo>
                  <a:lnTo>
                    <a:pt x="52037" y="831530"/>
                  </a:lnTo>
                  <a:cubicBezTo>
                    <a:pt x="23298" y="831530"/>
                    <a:pt x="0" y="808232"/>
                    <a:pt x="0" y="779493"/>
                  </a:cubicBezTo>
                  <a:lnTo>
                    <a:pt x="0" y="52037"/>
                  </a:lnTo>
                  <a:cubicBezTo>
                    <a:pt x="0" y="23298"/>
                    <a:pt x="23298" y="0"/>
                    <a:pt x="5203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7972C91D-2869-7549-763A-5780F82C050E}"/>
              </a:ext>
            </a:extLst>
          </p:cNvPr>
          <p:cNvGrpSpPr/>
          <p:nvPr/>
        </p:nvGrpSpPr>
        <p:grpSpPr>
          <a:xfrm>
            <a:off x="201195" y="668788"/>
            <a:ext cx="5221678" cy="494280"/>
            <a:chOff x="322219" y="805282"/>
            <a:chExt cx="9505974" cy="840137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7B68EA2D-8669-B11E-5B1E-F8A1A98FA744}"/>
                </a:ext>
              </a:extLst>
            </p:cNvPr>
            <p:cNvSpPr/>
            <p:nvPr/>
          </p:nvSpPr>
          <p:spPr>
            <a:xfrm>
              <a:off x="324626" y="809337"/>
              <a:ext cx="9503567" cy="836082"/>
            </a:xfrm>
            <a:prstGeom prst="roundRect">
              <a:avLst>
                <a:gd name="adj" fmla="val 6258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381000" sx="103000" sy="103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600" b="1" dirty="0">
                <a:solidFill>
                  <a:schemeClr val="bg1">
                    <a:lumMod val="50000"/>
                  </a:schemeClr>
                </a:solidFill>
              </a:endParaRPr>
            </a:p>
            <a:p>
              <a:r>
                <a:rPr lang="fr-FR" sz="1600" b="1" dirty="0">
                  <a:solidFill>
                    <a:schemeClr val="bg1">
                      <a:lumMod val="50000"/>
                    </a:schemeClr>
                  </a:solidFill>
                </a:rPr>
                <a:t>EARL des Berges rousses</a:t>
              </a:r>
            </a:p>
            <a:p>
              <a:r>
                <a:rPr lang="fr-FR" sz="1600" dirty="0">
                  <a:solidFill>
                    <a:schemeClr val="bg1">
                      <a:lumMod val="50000"/>
                    </a:schemeClr>
                  </a:solidFill>
                </a:rPr>
                <a:t>Michel de </a:t>
              </a:r>
              <a:r>
                <a:rPr lang="fr-FR" sz="1600" dirty="0" err="1">
                  <a:solidFill>
                    <a:schemeClr val="bg1">
                      <a:lumMod val="50000"/>
                    </a:schemeClr>
                  </a:solidFill>
                </a:rPr>
                <a:t>Bengy</a:t>
              </a:r>
              <a:endParaRPr lang="fr-FR" sz="1600" dirty="0">
                <a:solidFill>
                  <a:schemeClr val="bg1">
                    <a:lumMod val="50000"/>
                  </a:schemeClr>
                </a:solidFill>
              </a:endParaRPr>
            </a:p>
            <a:p>
              <a:endParaRPr lang="fr-FR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A969895F-D504-AA82-8B39-EBF6D3EDB10A}"/>
                </a:ext>
              </a:extLst>
            </p:cNvPr>
            <p:cNvSpPr/>
            <p:nvPr/>
          </p:nvSpPr>
          <p:spPr>
            <a:xfrm>
              <a:off x="322219" y="805282"/>
              <a:ext cx="114301" cy="836082"/>
            </a:xfrm>
            <a:custGeom>
              <a:avLst/>
              <a:gdLst>
                <a:gd name="connsiteX0" fmla="*/ 52037 w 114300"/>
                <a:gd name="connsiteY0" fmla="*/ 0 h 831530"/>
                <a:gd name="connsiteX1" fmla="*/ 114300 w 114300"/>
                <a:gd name="connsiteY1" fmla="*/ 0 h 831530"/>
                <a:gd name="connsiteX2" fmla="*/ 114300 w 114300"/>
                <a:gd name="connsiteY2" fmla="*/ 831530 h 831530"/>
                <a:gd name="connsiteX3" fmla="*/ 52037 w 114300"/>
                <a:gd name="connsiteY3" fmla="*/ 831530 h 831530"/>
                <a:gd name="connsiteX4" fmla="*/ 0 w 114300"/>
                <a:gd name="connsiteY4" fmla="*/ 779493 h 831530"/>
                <a:gd name="connsiteX5" fmla="*/ 0 w 114300"/>
                <a:gd name="connsiteY5" fmla="*/ 52037 h 831530"/>
                <a:gd name="connsiteX6" fmla="*/ 52037 w 114300"/>
                <a:gd name="connsiteY6" fmla="*/ 0 h 83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831530">
                  <a:moveTo>
                    <a:pt x="52037" y="0"/>
                  </a:moveTo>
                  <a:lnTo>
                    <a:pt x="114300" y="0"/>
                  </a:lnTo>
                  <a:lnTo>
                    <a:pt x="114300" y="831530"/>
                  </a:lnTo>
                  <a:lnTo>
                    <a:pt x="52037" y="831530"/>
                  </a:lnTo>
                  <a:cubicBezTo>
                    <a:pt x="23298" y="831530"/>
                    <a:pt x="0" y="808232"/>
                    <a:pt x="0" y="779493"/>
                  </a:cubicBezTo>
                  <a:lnTo>
                    <a:pt x="0" y="52037"/>
                  </a:lnTo>
                  <a:cubicBezTo>
                    <a:pt x="0" y="23298"/>
                    <a:pt x="23298" y="0"/>
                    <a:pt x="5203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4CB836D-EF42-6C28-76E5-C1FE4BEA9B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441" r="6192"/>
          <a:stretch/>
        </p:blipFill>
        <p:spPr>
          <a:xfrm>
            <a:off x="5555163" y="1048477"/>
            <a:ext cx="2604750" cy="195283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F933DF-E34C-A9C4-CB8F-7B2B34B22A1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927" t="2731" r="36148" b="11804"/>
          <a:stretch/>
        </p:blipFill>
        <p:spPr>
          <a:xfrm>
            <a:off x="8247133" y="1136666"/>
            <a:ext cx="1395136" cy="1647448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8590CDC3-4027-D96F-6EF5-6A707B93B1EF}"/>
              </a:ext>
            </a:extLst>
          </p:cNvPr>
          <p:cNvGrpSpPr/>
          <p:nvPr/>
        </p:nvGrpSpPr>
        <p:grpSpPr>
          <a:xfrm>
            <a:off x="5606571" y="3755504"/>
            <a:ext cx="4035698" cy="1952833"/>
            <a:chOff x="5555163" y="3797969"/>
            <a:chExt cx="4035698" cy="1952833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7D1CAA9-3991-5AF2-E57B-FEAD4C755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0260" t="21131" r="10858" b="29471"/>
            <a:stretch/>
          </p:blipFill>
          <p:spPr>
            <a:xfrm>
              <a:off x="5555163" y="3797969"/>
              <a:ext cx="4035698" cy="1952833"/>
            </a:xfrm>
            <a:prstGeom prst="rect">
              <a:avLst/>
            </a:prstGeom>
          </p:spPr>
        </p:pic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BB87F04D-4793-5624-E2C9-F8283A59E4EE}"/>
                </a:ext>
              </a:extLst>
            </p:cNvPr>
            <p:cNvSpPr/>
            <p:nvPr/>
          </p:nvSpPr>
          <p:spPr>
            <a:xfrm>
              <a:off x="5829300" y="4329113"/>
              <a:ext cx="1071563" cy="885825"/>
            </a:xfrm>
            <a:custGeom>
              <a:avLst/>
              <a:gdLst>
                <a:gd name="connsiteX0" fmla="*/ 9525 w 1071563"/>
                <a:gd name="connsiteY0" fmla="*/ 247650 h 885825"/>
                <a:gd name="connsiteX1" fmla="*/ 0 w 1071563"/>
                <a:gd name="connsiteY1" fmla="*/ 795337 h 885825"/>
                <a:gd name="connsiteX2" fmla="*/ 285750 w 1071563"/>
                <a:gd name="connsiteY2" fmla="*/ 500062 h 885825"/>
                <a:gd name="connsiteX3" fmla="*/ 347663 w 1071563"/>
                <a:gd name="connsiteY3" fmla="*/ 628650 h 885825"/>
                <a:gd name="connsiteX4" fmla="*/ 433388 w 1071563"/>
                <a:gd name="connsiteY4" fmla="*/ 652462 h 885825"/>
                <a:gd name="connsiteX5" fmla="*/ 452438 w 1071563"/>
                <a:gd name="connsiteY5" fmla="*/ 833437 h 885825"/>
                <a:gd name="connsiteX6" fmla="*/ 614363 w 1071563"/>
                <a:gd name="connsiteY6" fmla="*/ 885825 h 885825"/>
                <a:gd name="connsiteX7" fmla="*/ 581025 w 1071563"/>
                <a:gd name="connsiteY7" fmla="*/ 723900 h 885825"/>
                <a:gd name="connsiteX8" fmla="*/ 947738 w 1071563"/>
                <a:gd name="connsiteY8" fmla="*/ 728662 h 885825"/>
                <a:gd name="connsiteX9" fmla="*/ 942975 w 1071563"/>
                <a:gd name="connsiteY9" fmla="*/ 642937 h 885825"/>
                <a:gd name="connsiteX10" fmla="*/ 1071563 w 1071563"/>
                <a:gd name="connsiteY10" fmla="*/ 628650 h 885825"/>
                <a:gd name="connsiteX11" fmla="*/ 1033463 w 1071563"/>
                <a:gd name="connsiteY11" fmla="*/ 266700 h 885825"/>
                <a:gd name="connsiteX12" fmla="*/ 1028700 w 1071563"/>
                <a:gd name="connsiteY12" fmla="*/ 0 h 885825"/>
                <a:gd name="connsiteX13" fmla="*/ 852488 w 1071563"/>
                <a:gd name="connsiteY13" fmla="*/ 33337 h 885825"/>
                <a:gd name="connsiteX14" fmla="*/ 523875 w 1071563"/>
                <a:gd name="connsiteY14" fmla="*/ 176212 h 885825"/>
                <a:gd name="connsiteX15" fmla="*/ 9525 w 1071563"/>
                <a:gd name="connsiteY15" fmla="*/ 247650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71563" h="885825">
                  <a:moveTo>
                    <a:pt x="9525" y="247650"/>
                  </a:moveTo>
                  <a:lnTo>
                    <a:pt x="0" y="795337"/>
                  </a:lnTo>
                  <a:lnTo>
                    <a:pt x="285750" y="500062"/>
                  </a:lnTo>
                  <a:lnTo>
                    <a:pt x="347663" y="628650"/>
                  </a:lnTo>
                  <a:lnTo>
                    <a:pt x="433388" y="652462"/>
                  </a:lnTo>
                  <a:lnTo>
                    <a:pt x="452438" y="833437"/>
                  </a:lnTo>
                  <a:lnTo>
                    <a:pt x="614363" y="885825"/>
                  </a:lnTo>
                  <a:lnTo>
                    <a:pt x="581025" y="723900"/>
                  </a:lnTo>
                  <a:lnTo>
                    <a:pt x="947738" y="728662"/>
                  </a:lnTo>
                  <a:lnTo>
                    <a:pt x="942975" y="642937"/>
                  </a:lnTo>
                  <a:lnTo>
                    <a:pt x="1071563" y="628650"/>
                  </a:lnTo>
                  <a:lnTo>
                    <a:pt x="1033463" y="266700"/>
                  </a:lnTo>
                  <a:cubicBezTo>
                    <a:pt x="1031875" y="177800"/>
                    <a:pt x="1030288" y="88900"/>
                    <a:pt x="1028700" y="0"/>
                  </a:cubicBezTo>
                  <a:lnTo>
                    <a:pt x="852488" y="33337"/>
                  </a:lnTo>
                  <a:lnTo>
                    <a:pt x="523875" y="176212"/>
                  </a:lnTo>
                  <a:lnTo>
                    <a:pt x="9525" y="247650"/>
                  </a:lnTo>
                  <a:close/>
                </a:path>
              </a:pathLst>
            </a:custGeom>
            <a:noFill/>
            <a:ln w="3810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228600" algn="l"/>
              <a:endParaRPr lang="fr-FR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E40A6887-52BD-0F99-4B7C-5D94EC7AF56C}"/>
                </a:ext>
              </a:extLst>
            </p:cNvPr>
            <p:cNvSpPr/>
            <p:nvPr/>
          </p:nvSpPr>
          <p:spPr>
            <a:xfrm>
              <a:off x="7800975" y="4124325"/>
              <a:ext cx="1376363" cy="1100138"/>
            </a:xfrm>
            <a:custGeom>
              <a:avLst/>
              <a:gdLst>
                <a:gd name="connsiteX0" fmla="*/ 0 w 1376363"/>
                <a:gd name="connsiteY0" fmla="*/ 23813 h 1100138"/>
                <a:gd name="connsiteX1" fmla="*/ 4763 w 1376363"/>
                <a:gd name="connsiteY1" fmla="*/ 90488 h 1100138"/>
                <a:gd name="connsiteX2" fmla="*/ 52388 w 1376363"/>
                <a:gd name="connsiteY2" fmla="*/ 176213 h 1100138"/>
                <a:gd name="connsiteX3" fmla="*/ 80963 w 1376363"/>
                <a:gd name="connsiteY3" fmla="*/ 414338 h 1100138"/>
                <a:gd name="connsiteX4" fmla="*/ 376238 w 1376363"/>
                <a:gd name="connsiteY4" fmla="*/ 395288 h 1100138"/>
                <a:gd name="connsiteX5" fmla="*/ 366713 w 1376363"/>
                <a:gd name="connsiteY5" fmla="*/ 528638 h 1100138"/>
                <a:gd name="connsiteX6" fmla="*/ 447675 w 1376363"/>
                <a:gd name="connsiteY6" fmla="*/ 519113 h 1100138"/>
                <a:gd name="connsiteX7" fmla="*/ 466725 w 1376363"/>
                <a:gd name="connsiteY7" fmla="*/ 1062038 h 1100138"/>
                <a:gd name="connsiteX8" fmla="*/ 571500 w 1376363"/>
                <a:gd name="connsiteY8" fmla="*/ 1057275 h 1100138"/>
                <a:gd name="connsiteX9" fmla="*/ 585788 w 1376363"/>
                <a:gd name="connsiteY9" fmla="*/ 1100138 h 1100138"/>
                <a:gd name="connsiteX10" fmla="*/ 1376363 w 1376363"/>
                <a:gd name="connsiteY10" fmla="*/ 1085850 h 1100138"/>
                <a:gd name="connsiteX11" fmla="*/ 1352550 w 1376363"/>
                <a:gd name="connsiteY11" fmla="*/ 952500 h 1100138"/>
                <a:gd name="connsiteX12" fmla="*/ 1109663 w 1376363"/>
                <a:gd name="connsiteY12" fmla="*/ 442913 h 1100138"/>
                <a:gd name="connsiteX13" fmla="*/ 1000125 w 1376363"/>
                <a:gd name="connsiteY13" fmla="*/ 261938 h 1100138"/>
                <a:gd name="connsiteX14" fmla="*/ 804863 w 1376363"/>
                <a:gd name="connsiteY14" fmla="*/ 0 h 1100138"/>
                <a:gd name="connsiteX15" fmla="*/ 0 w 1376363"/>
                <a:gd name="connsiteY15" fmla="*/ 23813 h 110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76363" h="1100138">
                  <a:moveTo>
                    <a:pt x="0" y="23813"/>
                  </a:moveTo>
                  <a:lnTo>
                    <a:pt x="4763" y="90488"/>
                  </a:lnTo>
                  <a:lnTo>
                    <a:pt x="52388" y="176213"/>
                  </a:lnTo>
                  <a:lnTo>
                    <a:pt x="80963" y="414338"/>
                  </a:lnTo>
                  <a:lnTo>
                    <a:pt x="376238" y="395288"/>
                  </a:lnTo>
                  <a:lnTo>
                    <a:pt x="366713" y="528638"/>
                  </a:lnTo>
                  <a:lnTo>
                    <a:pt x="447675" y="519113"/>
                  </a:lnTo>
                  <a:lnTo>
                    <a:pt x="466725" y="1062038"/>
                  </a:lnTo>
                  <a:lnTo>
                    <a:pt x="571500" y="1057275"/>
                  </a:lnTo>
                  <a:lnTo>
                    <a:pt x="585788" y="1100138"/>
                  </a:lnTo>
                  <a:lnTo>
                    <a:pt x="1376363" y="1085850"/>
                  </a:lnTo>
                  <a:lnTo>
                    <a:pt x="1352550" y="952500"/>
                  </a:lnTo>
                  <a:lnTo>
                    <a:pt x="1109663" y="442913"/>
                  </a:lnTo>
                  <a:lnTo>
                    <a:pt x="1000125" y="261938"/>
                  </a:lnTo>
                  <a:lnTo>
                    <a:pt x="804863" y="0"/>
                  </a:lnTo>
                  <a:lnTo>
                    <a:pt x="0" y="23813"/>
                  </a:lnTo>
                  <a:close/>
                </a:path>
              </a:pathLst>
            </a:custGeom>
            <a:noFill/>
            <a:ln w="3810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228600" algn="l"/>
              <a:endParaRPr lang="fr-FR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D3323F6-EC90-ADD2-95DC-36A7102623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961" t="26033" b="18419"/>
            <a:stretch/>
          </p:blipFill>
          <p:spPr>
            <a:xfrm>
              <a:off x="5571218" y="5537722"/>
              <a:ext cx="1587726" cy="1905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2902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9B478-E6AF-06F3-6112-2527A605E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>
            <a:extLst>
              <a:ext uri="{FF2B5EF4-FFF2-40B4-BE49-F238E27FC236}">
                <a16:creationId xmlns:a16="http://schemas.microsoft.com/office/drawing/2014/main" id="{0947E204-9AC6-9FA8-9542-977A2A5A1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155" y="3068622"/>
            <a:ext cx="3719781" cy="924808"/>
          </a:xfrm>
          <a:prstGeom prst="rect">
            <a:avLst/>
          </a:prstGeom>
        </p:spPr>
      </p:pic>
      <p:sp>
        <p:nvSpPr>
          <p:cNvPr id="3" name="Espace réservé du texte 9">
            <a:extLst>
              <a:ext uri="{FF2B5EF4-FFF2-40B4-BE49-F238E27FC236}">
                <a16:creationId xmlns:a16="http://schemas.microsoft.com/office/drawing/2014/main" id="{F545EF6A-087F-253A-2E55-4B6A4CA2ADBD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4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dirty="0"/>
              <a:t>Le projet agricole : cohérence économique du projet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3EBBB07-2FCD-ED17-BD97-EC25F25A943D}"/>
              </a:ext>
            </a:extLst>
          </p:cNvPr>
          <p:cNvGrpSpPr/>
          <p:nvPr/>
        </p:nvGrpSpPr>
        <p:grpSpPr>
          <a:xfrm>
            <a:off x="173747" y="664741"/>
            <a:ext cx="9465553" cy="2069406"/>
            <a:chOff x="322219" y="805282"/>
            <a:chExt cx="12669597" cy="917862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028814D-1C02-164A-20A8-88767AF4F488}"/>
                </a:ext>
              </a:extLst>
            </p:cNvPr>
            <p:cNvSpPr/>
            <p:nvPr/>
          </p:nvSpPr>
          <p:spPr>
            <a:xfrm>
              <a:off x="324627" y="809337"/>
              <a:ext cx="12667189" cy="905431"/>
            </a:xfrm>
            <a:prstGeom prst="roundRect">
              <a:avLst>
                <a:gd name="adj" fmla="val 6258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381000" sx="103000" sy="103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600" dirty="0">
                  <a:solidFill>
                    <a:schemeClr val="tx1"/>
                  </a:solidFill>
                </a:rPr>
                <a:t>Des parcelles en prairie</a:t>
              </a:r>
            </a:p>
            <a:p>
              <a:r>
                <a:rPr lang="fr-FR" sz="1600" dirty="0">
                  <a:solidFill>
                    <a:schemeClr val="tx1"/>
                  </a:solidFill>
                </a:rPr>
                <a:t>Réallocation des prairies de fauche en prairies pâturées</a:t>
              </a:r>
            </a:p>
            <a:p>
              <a:r>
                <a:rPr lang="fr-FR" sz="1600" dirty="0">
                  <a:solidFill>
                    <a:schemeClr val="tx1"/>
                  </a:solidFill>
                </a:rPr>
                <a:t>Augmentation de 80 brebis =&gt; Nécessite au moins 15 ha de pâturage supplémentaires (d’après CER France)  </a:t>
              </a:r>
            </a:p>
            <a:p>
              <a:endParaRPr lang="fr-FR" sz="1600" dirty="0">
                <a:solidFill>
                  <a:schemeClr val="tx1"/>
                </a:solidFill>
              </a:endParaRPr>
            </a:p>
            <a:p>
              <a:r>
                <a:rPr lang="fr-FR" sz="1600" dirty="0">
                  <a:solidFill>
                    <a:schemeClr val="tx1"/>
                  </a:solidFill>
                </a:rPr>
                <a:t>Impact économique du projet</a:t>
              </a:r>
            </a:p>
            <a:p>
              <a:r>
                <a:rPr lang="fr-FR" sz="1600" dirty="0">
                  <a:solidFill>
                    <a:schemeClr val="tx1"/>
                  </a:solidFill>
                </a:rPr>
                <a:t>Atelier fourrage : 	- 1 260 €/an	(100 tonnes de frais commercialisées sur 60 ha de prairie)</a:t>
              </a:r>
            </a:p>
            <a:p>
              <a:r>
                <a:rPr lang="fr-FR" sz="1600" dirty="0">
                  <a:solidFill>
                    <a:schemeClr val="tx1"/>
                  </a:solidFill>
                </a:rPr>
                <a:t>Atelier ovin : 	         + 7 079 €/an	(+ 80 brebis =&gt; + 98 agneaux vendus/an)</a:t>
              </a:r>
            </a:p>
            <a:p>
              <a:r>
                <a:rPr lang="fr-FR" sz="1600" dirty="0">
                  <a:solidFill>
                    <a:schemeClr val="tx1"/>
                  </a:solidFill>
                </a:rPr>
                <a:t>Bilan : 			+ 5 819 €/an</a:t>
              </a: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9E673042-653F-6791-3A71-2D51140600FD}"/>
                </a:ext>
              </a:extLst>
            </p:cNvPr>
            <p:cNvSpPr/>
            <p:nvPr/>
          </p:nvSpPr>
          <p:spPr>
            <a:xfrm>
              <a:off x="322219" y="805282"/>
              <a:ext cx="114300" cy="917862"/>
            </a:xfrm>
            <a:custGeom>
              <a:avLst/>
              <a:gdLst>
                <a:gd name="connsiteX0" fmla="*/ 52037 w 114300"/>
                <a:gd name="connsiteY0" fmla="*/ 0 h 831530"/>
                <a:gd name="connsiteX1" fmla="*/ 114300 w 114300"/>
                <a:gd name="connsiteY1" fmla="*/ 0 h 831530"/>
                <a:gd name="connsiteX2" fmla="*/ 114300 w 114300"/>
                <a:gd name="connsiteY2" fmla="*/ 831530 h 831530"/>
                <a:gd name="connsiteX3" fmla="*/ 52037 w 114300"/>
                <a:gd name="connsiteY3" fmla="*/ 831530 h 831530"/>
                <a:gd name="connsiteX4" fmla="*/ 0 w 114300"/>
                <a:gd name="connsiteY4" fmla="*/ 779493 h 831530"/>
                <a:gd name="connsiteX5" fmla="*/ 0 w 114300"/>
                <a:gd name="connsiteY5" fmla="*/ 52037 h 831530"/>
                <a:gd name="connsiteX6" fmla="*/ 52037 w 114300"/>
                <a:gd name="connsiteY6" fmla="*/ 0 h 83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831530">
                  <a:moveTo>
                    <a:pt x="52037" y="0"/>
                  </a:moveTo>
                  <a:lnTo>
                    <a:pt x="114300" y="0"/>
                  </a:lnTo>
                  <a:lnTo>
                    <a:pt x="114300" y="831530"/>
                  </a:lnTo>
                  <a:lnTo>
                    <a:pt x="52037" y="831530"/>
                  </a:lnTo>
                  <a:cubicBezTo>
                    <a:pt x="23298" y="831530"/>
                    <a:pt x="0" y="808232"/>
                    <a:pt x="0" y="779493"/>
                  </a:cubicBezTo>
                  <a:lnTo>
                    <a:pt x="0" y="52037"/>
                  </a:lnTo>
                  <a:cubicBezTo>
                    <a:pt x="0" y="23298"/>
                    <a:pt x="23298" y="0"/>
                    <a:pt x="5203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pic>
        <p:nvPicPr>
          <p:cNvPr id="7" name="Graphique 6" descr="Badge Tick1 avec un remplissage uni">
            <a:extLst>
              <a:ext uri="{FF2B5EF4-FFF2-40B4-BE49-F238E27FC236}">
                <a16:creationId xmlns:a16="http://schemas.microsoft.com/office/drawing/2014/main" id="{3E7C5CBF-2729-AE77-79E9-FAE7D2354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80355" y="1152053"/>
            <a:ext cx="368929" cy="36892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96FABCE-024B-EBFA-8FA0-D99921D604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3156" y="5253867"/>
            <a:ext cx="3719781" cy="935083"/>
          </a:xfrm>
          <a:prstGeom prst="rect">
            <a:avLst/>
          </a:prstGeom>
        </p:spPr>
      </p:pic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26D67541-4ADF-B4C3-E1A7-5690BF2B6A0E}"/>
              </a:ext>
            </a:extLst>
          </p:cNvPr>
          <p:cNvSpPr/>
          <p:nvPr/>
        </p:nvSpPr>
        <p:spPr>
          <a:xfrm rot="5400000">
            <a:off x="4654235" y="4487946"/>
            <a:ext cx="597528" cy="28971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05BDD50-6DD1-D1C0-5659-00C1AECCABED}"/>
              </a:ext>
            </a:extLst>
          </p:cNvPr>
          <p:cNvCxnSpPr>
            <a:cxnSpLocks/>
          </p:cNvCxnSpPr>
          <p:nvPr/>
        </p:nvCxnSpPr>
        <p:spPr>
          <a:xfrm>
            <a:off x="6572816" y="3592366"/>
            <a:ext cx="986828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1091076D-F96C-A832-2A26-72893D136443}"/>
              </a:ext>
            </a:extLst>
          </p:cNvPr>
          <p:cNvCxnSpPr>
            <a:cxnSpLocks/>
          </p:cNvCxnSpPr>
          <p:nvPr/>
        </p:nvCxnSpPr>
        <p:spPr>
          <a:xfrm>
            <a:off x="2325231" y="3592366"/>
            <a:ext cx="986828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36C041A0-25DC-B4B9-80EB-37153AFD80CB}"/>
              </a:ext>
            </a:extLst>
          </p:cNvPr>
          <p:cNvSpPr txBox="1"/>
          <p:nvPr/>
        </p:nvSpPr>
        <p:spPr>
          <a:xfrm>
            <a:off x="7559644" y="3402242"/>
            <a:ext cx="986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30 ha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43BF2F0-0A95-F48D-A14E-D6690AD5029D}"/>
              </a:ext>
            </a:extLst>
          </p:cNvPr>
          <p:cNvSpPr txBox="1"/>
          <p:nvPr/>
        </p:nvSpPr>
        <p:spPr>
          <a:xfrm>
            <a:off x="1359528" y="3407700"/>
            <a:ext cx="986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>
                <a:solidFill>
                  <a:srgbClr val="FFC000"/>
                </a:solidFill>
              </a:rPr>
              <a:t>60 ha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058E3BC8-B628-A075-AC09-A3D8A3827914}"/>
              </a:ext>
            </a:extLst>
          </p:cNvPr>
          <p:cNvCxnSpPr/>
          <p:nvPr/>
        </p:nvCxnSpPr>
        <p:spPr>
          <a:xfrm>
            <a:off x="6572816" y="5412468"/>
            <a:ext cx="986828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1AAAC550-46A3-1739-155F-6D5FE2FFF892}"/>
              </a:ext>
            </a:extLst>
          </p:cNvPr>
          <p:cNvSpPr txBox="1"/>
          <p:nvPr/>
        </p:nvSpPr>
        <p:spPr>
          <a:xfrm>
            <a:off x="7559644" y="5227802"/>
            <a:ext cx="986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10 ha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2C7E6CC1-5C63-BFB1-4DA9-5EFEFFE0DD8C}"/>
              </a:ext>
            </a:extLst>
          </p:cNvPr>
          <p:cNvCxnSpPr/>
          <p:nvPr/>
        </p:nvCxnSpPr>
        <p:spPr>
          <a:xfrm>
            <a:off x="2325231" y="5792941"/>
            <a:ext cx="986828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EA69329F-7844-CD0D-4A0D-531228FBA130}"/>
              </a:ext>
            </a:extLst>
          </p:cNvPr>
          <p:cNvSpPr txBox="1"/>
          <p:nvPr/>
        </p:nvSpPr>
        <p:spPr>
          <a:xfrm>
            <a:off x="1359528" y="5589817"/>
            <a:ext cx="986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>
                <a:solidFill>
                  <a:srgbClr val="FFC000"/>
                </a:solidFill>
              </a:rPr>
              <a:t>40 ha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DC20B64D-D654-EE46-D095-6DF02F249024}"/>
              </a:ext>
            </a:extLst>
          </p:cNvPr>
          <p:cNvCxnSpPr/>
          <p:nvPr/>
        </p:nvCxnSpPr>
        <p:spPr>
          <a:xfrm>
            <a:off x="6572816" y="5899868"/>
            <a:ext cx="986828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E15E19CA-9A70-D8C8-4312-CD37D9AA0CEC}"/>
              </a:ext>
            </a:extLst>
          </p:cNvPr>
          <p:cNvSpPr txBox="1"/>
          <p:nvPr/>
        </p:nvSpPr>
        <p:spPr>
          <a:xfrm>
            <a:off x="7559644" y="5715202"/>
            <a:ext cx="986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B0F0"/>
                </a:solidFill>
              </a:rPr>
              <a:t>40 ha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53AE457-9DFD-5C1F-5892-761922D031EA}"/>
              </a:ext>
            </a:extLst>
          </p:cNvPr>
          <p:cNvSpPr txBox="1"/>
          <p:nvPr/>
        </p:nvSpPr>
        <p:spPr>
          <a:xfrm>
            <a:off x="4357733" y="5698667"/>
            <a:ext cx="90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rgbClr val="00B0F0"/>
                </a:solidFill>
              </a:rPr>
              <a:t>+20 ha</a:t>
            </a:r>
          </a:p>
        </p:txBody>
      </p:sp>
      <p:sp>
        <p:nvSpPr>
          <p:cNvPr id="42" name="Accolade fermante 41">
            <a:extLst>
              <a:ext uri="{FF2B5EF4-FFF2-40B4-BE49-F238E27FC236}">
                <a16:creationId xmlns:a16="http://schemas.microsoft.com/office/drawing/2014/main" id="{AE286788-7A58-2F51-E5AE-285C308B3A4F}"/>
              </a:ext>
            </a:extLst>
          </p:cNvPr>
          <p:cNvSpPr/>
          <p:nvPr/>
        </p:nvSpPr>
        <p:spPr>
          <a:xfrm>
            <a:off x="8166226" y="5227802"/>
            <a:ext cx="190125" cy="856732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AD71D48A-B8D1-0EAE-B3B0-0A9034E92D2F}"/>
              </a:ext>
            </a:extLst>
          </p:cNvPr>
          <p:cNvSpPr txBox="1"/>
          <p:nvPr/>
        </p:nvSpPr>
        <p:spPr>
          <a:xfrm>
            <a:off x="8337248" y="5464914"/>
            <a:ext cx="986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50 ha</a:t>
            </a:r>
          </a:p>
        </p:txBody>
      </p:sp>
    </p:spTree>
    <p:extLst>
      <p:ext uri="{BB962C8B-B14F-4D97-AF65-F5344CB8AC3E}">
        <p14:creationId xmlns:p14="http://schemas.microsoft.com/office/powerpoint/2010/main" val="2321250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Une image contenant plein air, brouillard, ciel, paysage&#10;&#10;Description générée automatiquement">
            <a:extLst>
              <a:ext uri="{FF2B5EF4-FFF2-40B4-BE49-F238E27FC236}">
                <a16:creationId xmlns:a16="http://schemas.microsoft.com/office/drawing/2014/main" id="{0D14A276-2DEA-E67C-7449-DD482C5289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" b="8715"/>
          <a:stretch/>
        </p:blipFill>
        <p:spPr>
          <a:xfrm>
            <a:off x="608165" y="684827"/>
            <a:ext cx="8335967" cy="3048973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C93711-6ED3-44B8-B663-3BD357DC51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69894" y="6451907"/>
            <a:ext cx="320922" cy="230832"/>
          </a:xfrm>
        </p:spPr>
        <p:txBody>
          <a:bodyPr/>
          <a:lstStyle/>
          <a:p>
            <a:fld id="{7BBB72A6-C2F7-403D-8CA7-191AF8E989CF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50639D-0C45-215B-0C10-EC5DD84902BF}"/>
              </a:ext>
            </a:extLst>
          </p:cNvPr>
          <p:cNvSpPr/>
          <p:nvPr/>
        </p:nvSpPr>
        <p:spPr>
          <a:xfrm>
            <a:off x="4076151" y="509463"/>
            <a:ext cx="363912" cy="101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1955D6CB-453C-ECC7-BE61-8CEEB7435ED6}"/>
              </a:ext>
            </a:extLst>
          </p:cNvPr>
          <p:cNvSpPr/>
          <p:nvPr/>
        </p:nvSpPr>
        <p:spPr>
          <a:xfrm>
            <a:off x="2428989" y="2042467"/>
            <a:ext cx="288000" cy="288000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rtlCol="0" anchor="ctr"/>
          <a:lstStyle/>
          <a:p>
            <a:pPr algn="ctr"/>
            <a:r>
              <a:rPr lang="fr-FR" sz="1400" b="1" dirty="0">
                <a:solidFill>
                  <a:schemeClr val="accent2"/>
                </a:solidFill>
              </a:rPr>
              <a:t>1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A465F3EA-7E4F-F729-42BE-DF5DE4AB8644}"/>
              </a:ext>
            </a:extLst>
          </p:cNvPr>
          <p:cNvCxnSpPr/>
          <p:nvPr/>
        </p:nvCxnSpPr>
        <p:spPr>
          <a:xfrm>
            <a:off x="3623446" y="819276"/>
            <a:ext cx="2252041" cy="0"/>
          </a:xfrm>
          <a:prstGeom prst="straightConnector1">
            <a:avLst/>
          </a:prstGeom>
          <a:ln w="38100">
            <a:solidFill>
              <a:srgbClr val="5ABDCD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EA7A3BA7-A936-4BE1-22A0-AD128C22D11D}"/>
              </a:ext>
            </a:extLst>
          </p:cNvPr>
          <p:cNvSpPr/>
          <p:nvPr/>
        </p:nvSpPr>
        <p:spPr>
          <a:xfrm>
            <a:off x="3768240" y="1898467"/>
            <a:ext cx="288000" cy="288000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rtlCol="0" anchor="ctr"/>
          <a:lstStyle/>
          <a:p>
            <a:pPr algn="ctr"/>
            <a:r>
              <a:rPr lang="fr-FR" sz="1400" b="1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63C240A1-8BB2-7F9B-C6C2-6FD5D59B9C1D}"/>
              </a:ext>
            </a:extLst>
          </p:cNvPr>
          <p:cNvSpPr/>
          <p:nvPr/>
        </p:nvSpPr>
        <p:spPr>
          <a:xfrm>
            <a:off x="4674525" y="661874"/>
            <a:ext cx="288000" cy="288000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rtlCol="0" anchor="ctr"/>
          <a:lstStyle/>
          <a:p>
            <a:pPr algn="ctr"/>
            <a:r>
              <a:rPr lang="fr-FR" sz="1400" b="1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0D59D9E-B6E1-B110-6119-31A31B8DE9ED}"/>
              </a:ext>
            </a:extLst>
          </p:cNvPr>
          <p:cNvSpPr/>
          <p:nvPr/>
        </p:nvSpPr>
        <p:spPr>
          <a:xfrm>
            <a:off x="6450845" y="1044233"/>
            <a:ext cx="288000" cy="288000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rtlCol="0" anchor="ctr"/>
          <a:lstStyle/>
          <a:p>
            <a:pPr algn="ctr"/>
            <a:r>
              <a:rPr lang="fr-FR" sz="1400" b="1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CB0B8571-1DAD-E9BE-C140-A02F5C665066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5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dirty="0"/>
              <a:t>Technologie proposée : Structures fixe « 3H », adaptée au pâturage ovin et à la fauche</a:t>
            </a:r>
            <a:endParaRPr lang="fr-FR" sz="2000" dirty="0">
              <a:highlight>
                <a:srgbClr val="FFFF00"/>
              </a:highlight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42C54CB-9D31-A44F-B8F7-513CB82C04C2}"/>
              </a:ext>
            </a:extLst>
          </p:cNvPr>
          <p:cNvGrpSpPr/>
          <p:nvPr/>
        </p:nvGrpSpPr>
        <p:grpSpPr>
          <a:xfrm>
            <a:off x="2498274" y="3830831"/>
            <a:ext cx="5458930" cy="371290"/>
            <a:chOff x="322219" y="805282"/>
            <a:chExt cx="9937887" cy="84013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389E9F5-7D88-1435-0BDE-165F7176A996}"/>
                </a:ext>
              </a:extLst>
            </p:cNvPr>
            <p:cNvSpPr/>
            <p:nvPr/>
          </p:nvSpPr>
          <p:spPr>
            <a:xfrm>
              <a:off x="324626" y="809337"/>
              <a:ext cx="9935480" cy="836082"/>
            </a:xfrm>
            <a:prstGeom prst="roundRect">
              <a:avLst>
                <a:gd name="adj" fmla="val 6258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381000" sx="103000" sy="103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600" b="1" dirty="0">
                <a:solidFill>
                  <a:schemeClr val="tx1"/>
                </a:solidFill>
              </a:endParaRPr>
            </a:p>
            <a:p>
              <a:r>
                <a:rPr lang="fr-FR" sz="1600" b="1" dirty="0">
                  <a:solidFill>
                    <a:schemeClr val="tx1"/>
                  </a:solidFill>
                </a:rPr>
                <a:t>	</a:t>
              </a:r>
              <a:r>
                <a:rPr lang="fr-FR" sz="1600" dirty="0">
                  <a:solidFill>
                    <a:schemeClr val="tx1"/>
                  </a:solidFill>
                </a:rPr>
                <a:t>Structure mono-pieu facilitant l’entretien de la prairie</a:t>
              </a:r>
            </a:p>
            <a:p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1D7EB03D-0281-04CD-6293-0DC0B44D5547}"/>
                </a:ext>
              </a:extLst>
            </p:cNvPr>
            <p:cNvSpPr/>
            <p:nvPr/>
          </p:nvSpPr>
          <p:spPr>
            <a:xfrm>
              <a:off x="322219" y="805282"/>
              <a:ext cx="114301" cy="836082"/>
            </a:xfrm>
            <a:custGeom>
              <a:avLst/>
              <a:gdLst>
                <a:gd name="connsiteX0" fmla="*/ 52037 w 114300"/>
                <a:gd name="connsiteY0" fmla="*/ 0 h 831530"/>
                <a:gd name="connsiteX1" fmla="*/ 114300 w 114300"/>
                <a:gd name="connsiteY1" fmla="*/ 0 h 831530"/>
                <a:gd name="connsiteX2" fmla="*/ 114300 w 114300"/>
                <a:gd name="connsiteY2" fmla="*/ 831530 h 831530"/>
                <a:gd name="connsiteX3" fmla="*/ 52037 w 114300"/>
                <a:gd name="connsiteY3" fmla="*/ 831530 h 831530"/>
                <a:gd name="connsiteX4" fmla="*/ 0 w 114300"/>
                <a:gd name="connsiteY4" fmla="*/ 779493 h 831530"/>
                <a:gd name="connsiteX5" fmla="*/ 0 w 114300"/>
                <a:gd name="connsiteY5" fmla="*/ 52037 h 831530"/>
                <a:gd name="connsiteX6" fmla="*/ 52037 w 114300"/>
                <a:gd name="connsiteY6" fmla="*/ 0 h 83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831530">
                  <a:moveTo>
                    <a:pt x="52037" y="0"/>
                  </a:moveTo>
                  <a:lnTo>
                    <a:pt x="114300" y="0"/>
                  </a:lnTo>
                  <a:lnTo>
                    <a:pt x="114300" y="831530"/>
                  </a:lnTo>
                  <a:lnTo>
                    <a:pt x="52037" y="831530"/>
                  </a:lnTo>
                  <a:cubicBezTo>
                    <a:pt x="23298" y="831530"/>
                    <a:pt x="0" y="808232"/>
                    <a:pt x="0" y="779493"/>
                  </a:cubicBezTo>
                  <a:lnTo>
                    <a:pt x="0" y="52037"/>
                  </a:lnTo>
                  <a:cubicBezTo>
                    <a:pt x="0" y="23298"/>
                    <a:pt x="23298" y="0"/>
                    <a:pt x="5203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sp>
        <p:nvSpPr>
          <p:cNvPr id="19" name="Arc 18">
            <a:extLst>
              <a:ext uri="{FF2B5EF4-FFF2-40B4-BE49-F238E27FC236}">
                <a16:creationId xmlns:a16="http://schemas.microsoft.com/office/drawing/2014/main" id="{1BD42DB1-751C-6F98-2CD8-4913B7A764B2}"/>
              </a:ext>
            </a:extLst>
          </p:cNvPr>
          <p:cNvSpPr/>
          <p:nvPr/>
        </p:nvSpPr>
        <p:spPr>
          <a:xfrm rot="14392437">
            <a:off x="5696923" y="1248353"/>
            <a:ext cx="914400" cy="914400"/>
          </a:xfrm>
          <a:prstGeom prst="arc">
            <a:avLst/>
          </a:prstGeom>
          <a:ln w="38100">
            <a:solidFill>
              <a:srgbClr val="5AB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5E1DFDFE-754F-EF6B-C7C1-005CF6C4EFF9}"/>
              </a:ext>
            </a:extLst>
          </p:cNvPr>
          <p:cNvSpPr/>
          <p:nvPr/>
        </p:nvSpPr>
        <p:spPr>
          <a:xfrm>
            <a:off x="5578935" y="1460705"/>
            <a:ext cx="288000" cy="288000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rtlCol="0" anchor="ctr"/>
          <a:lstStyle/>
          <a:p>
            <a:pPr algn="ctr"/>
            <a:r>
              <a:rPr lang="fr-FR" sz="1400" b="1" dirty="0">
                <a:solidFill>
                  <a:schemeClr val="accent2"/>
                </a:solidFill>
              </a:rPr>
              <a:t>5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75688E8-5148-593D-98ED-5F614B0B3798}"/>
              </a:ext>
            </a:extLst>
          </p:cNvPr>
          <p:cNvGrpSpPr/>
          <p:nvPr/>
        </p:nvGrpSpPr>
        <p:grpSpPr>
          <a:xfrm>
            <a:off x="2498274" y="4291490"/>
            <a:ext cx="5458930" cy="522081"/>
            <a:chOff x="322219" y="805282"/>
            <a:chExt cx="9937887" cy="840137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225E7E85-E6BC-9AE5-45FA-AC90977BAA01}"/>
                </a:ext>
              </a:extLst>
            </p:cNvPr>
            <p:cNvSpPr/>
            <p:nvPr/>
          </p:nvSpPr>
          <p:spPr>
            <a:xfrm>
              <a:off x="324626" y="809337"/>
              <a:ext cx="9935480" cy="836082"/>
            </a:xfrm>
            <a:prstGeom prst="roundRect">
              <a:avLst>
                <a:gd name="adj" fmla="val 6258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381000" sx="103000" sy="103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600" b="1" dirty="0">
                <a:solidFill>
                  <a:schemeClr val="tx1"/>
                </a:solidFill>
              </a:endParaRPr>
            </a:p>
            <a:p>
              <a:r>
                <a:rPr lang="fr-FR" sz="1600" b="1" dirty="0">
                  <a:solidFill>
                    <a:schemeClr val="tx1"/>
                  </a:solidFill>
                </a:rPr>
                <a:t>	</a:t>
              </a:r>
              <a:r>
                <a:rPr lang="fr-FR" sz="1600" dirty="0">
                  <a:solidFill>
                    <a:schemeClr val="tx1"/>
                  </a:solidFill>
                </a:rPr>
                <a:t>Point bas à 1,20m pour le bien-être animal </a:t>
              </a:r>
            </a:p>
            <a:p>
              <a:r>
                <a:rPr lang="fr-FR" sz="1600" dirty="0">
                  <a:solidFill>
                    <a:schemeClr val="tx1"/>
                  </a:solidFill>
                </a:rPr>
                <a:t>	</a:t>
              </a:r>
              <a:r>
                <a:rPr lang="fr-FR" sz="1600" dirty="0">
                  <a:solidFill>
                    <a:schemeClr val="bg2">
                      <a:lumMod val="75000"/>
                    </a:schemeClr>
                  </a:solidFill>
                </a:rPr>
                <a:t>et point haut à 2,80m</a:t>
              </a:r>
            </a:p>
            <a:p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EE911B6D-05BE-4F9E-6EAB-DEC5F948E8EC}"/>
                </a:ext>
              </a:extLst>
            </p:cNvPr>
            <p:cNvSpPr/>
            <p:nvPr/>
          </p:nvSpPr>
          <p:spPr>
            <a:xfrm>
              <a:off x="322219" y="805282"/>
              <a:ext cx="114301" cy="836082"/>
            </a:xfrm>
            <a:custGeom>
              <a:avLst/>
              <a:gdLst>
                <a:gd name="connsiteX0" fmla="*/ 52037 w 114300"/>
                <a:gd name="connsiteY0" fmla="*/ 0 h 831530"/>
                <a:gd name="connsiteX1" fmla="*/ 114300 w 114300"/>
                <a:gd name="connsiteY1" fmla="*/ 0 h 831530"/>
                <a:gd name="connsiteX2" fmla="*/ 114300 w 114300"/>
                <a:gd name="connsiteY2" fmla="*/ 831530 h 831530"/>
                <a:gd name="connsiteX3" fmla="*/ 52037 w 114300"/>
                <a:gd name="connsiteY3" fmla="*/ 831530 h 831530"/>
                <a:gd name="connsiteX4" fmla="*/ 0 w 114300"/>
                <a:gd name="connsiteY4" fmla="*/ 779493 h 831530"/>
                <a:gd name="connsiteX5" fmla="*/ 0 w 114300"/>
                <a:gd name="connsiteY5" fmla="*/ 52037 h 831530"/>
                <a:gd name="connsiteX6" fmla="*/ 52037 w 114300"/>
                <a:gd name="connsiteY6" fmla="*/ 0 h 83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831530">
                  <a:moveTo>
                    <a:pt x="52037" y="0"/>
                  </a:moveTo>
                  <a:lnTo>
                    <a:pt x="114300" y="0"/>
                  </a:lnTo>
                  <a:lnTo>
                    <a:pt x="114300" y="831530"/>
                  </a:lnTo>
                  <a:lnTo>
                    <a:pt x="52037" y="831530"/>
                  </a:lnTo>
                  <a:cubicBezTo>
                    <a:pt x="23298" y="831530"/>
                    <a:pt x="0" y="808232"/>
                    <a:pt x="0" y="779493"/>
                  </a:cubicBezTo>
                  <a:lnTo>
                    <a:pt x="0" y="52037"/>
                  </a:lnTo>
                  <a:cubicBezTo>
                    <a:pt x="0" y="23298"/>
                    <a:pt x="23298" y="0"/>
                    <a:pt x="5203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43BD5B60-D1FB-1D89-4AAE-05AEE4C31592}"/>
              </a:ext>
            </a:extLst>
          </p:cNvPr>
          <p:cNvGrpSpPr/>
          <p:nvPr/>
        </p:nvGrpSpPr>
        <p:grpSpPr>
          <a:xfrm>
            <a:off x="2498274" y="4902940"/>
            <a:ext cx="5458990" cy="552008"/>
            <a:chOff x="322219" y="805282"/>
            <a:chExt cx="9505974" cy="840137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A907B38D-F5EB-D647-2AA5-FA4AFCC097CE}"/>
                </a:ext>
              </a:extLst>
            </p:cNvPr>
            <p:cNvSpPr/>
            <p:nvPr/>
          </p:nvSpPr>
          <p:spPr>
            <a:xfrm>
              <a:off x="324626" y="809337"/>
              <a:ext cx="9503567" cy="836082"/>
            </a:xfrm>
            <a:prstGeom prst="roundRect">
              <a:avLst>
                <a:gd name="adj" fmla="val 6258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381000" sx="103000" sy="103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600" b="1" dirty="0">
                <a:solidFill>
                  <a:schemeClr val="tx1"/>
                </a:solidFill>
              </a:endParaRPr>
            </a:p>
            <a:p>
              <a:r>
                <a:rPr lang="fr-FR" sz="1600" b="1" dirty="0">
                  <a:solidFill>
                    <a:schemeClr val="tx1"/>
                  </a:solidFill>
                </a:rPr>
                <a:t>	</a:t>
              </a:r>
              <a:r>
                <a:rPr lang="fr-FR" sz="1600" dirty="0">
                  <a:solidFill>
                    <a:schemeClr val="tx1"/>
                  </a:solidFill>
                </a:rPr>
                <a:t>Inter-tables de 5,7m pour faciliter la circulation des engins </a:t>
              </a:r>
              <a:br>
                <a:rPr lang="fr-FR" sz="1600" dirty="0">
                  <a:solidFill>
                    <a:schemeClr val="tx1"/>
                  </a:solidFill>
                </a:rPr>
              </a:br>
              <a:r>
                <a:rPr lang="fr-FR" sz="1600" dirty="0">
                  <a:solidFill>
                    <a:schemeClr val="tx1"/>
                  </a:solidFill>
                </a:rPr>
                <a:t>	de gestion des refus</a:t>
              </a:r>
              <a:r>
                <a:rPr lang="fr-FR" sz="1600" dirty="0">
                  <a:solidFill>
                    <a:schemeClr val="bg2">
                      <a:lumMod val="75000"/>
                    </a:schemeClr>
                  </a:solidFill>
                </a:rPr>
                <a:t>, inter-pieux de 9m, tournières de 7m</a:t>
              </a:r>
            </a:p>
            <a:p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BE1EC19D-B8DD-7693-CB9B-D3372EEF6ADD}"/>
                </a:ext>
              </a:extLst>
            </p:cNvPr>
            <p:cNvSpPr/>
            <p:nvPr/>
          </p:nvSpPr>
          <p:spPr>
            <a:xfrm>
              <a:off x="322219" y="805282"/>
              <a:ext cx="114301" cy="836082"/>
            </a:xfrm>
            <a:custGeom>
              <a:avLst/>
              <a:gdLst>
                <a:gd name="connsiteX0" fmla="*/ 52037 w 114300"/>
                <a:gd name="connsiteY0" fmla="*/ 0 h 831530"/>
                <a:gd name="connsiteX1" fmla="*/ 114300 w 114300"/>
                <a:gd name="connsiteY1" fmla="*/ 0 h 831530"/>
                <a:gd name="connsiteX2" fmla="*/ 114300 w 114300"/>
                <a:gd name="connsiteY2" fmla="*/ 831530 h 831530"/>
                <a:gd name="connsiteX3" fmla="*/ 52037 w 114300"/>
                <a:gd name="connsiteY3" fmla="*/ 831530 h 831530"/>
                <a:gd name="connsiteX4" fmla="*/ 0 w 114300"/>
                <a:gd name="connsiteY4" fmla="*/ 779493 h 831530"/>
                <a:gd name="connsiteX5" fmla="*/ 0 w 114300"/>
                <a:gd name="connsiteY5" fmla="*/ 52037 h 831530"/>
                <a:gd name="connsiteX6" fmla="*/ 52037 w 114300"/>
                <a:gd name="connsiteY6" fmla="*/ 0 h 83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831530">
                  <a:moveTo>
                    <a:pt x="52037" y="0"/>
                  </a:moveTo>
                  <a:lnTo>
                    <a:pt x="114300" y="0"/>
                  </a:lnTo>
                  <a:lnTo>
                    <a:pt x="114300" y="831530"/>
                  </a:lnTo>
                  <a:lnTo>
                    <a:pt x="52037" y="831530"/>
                  </a:lnTo>
                  <a:cubicBezTo>
                    <a:pt x="23298" y="831530"/>
                    <a:pt x="0" y="808232"/>
                    <a:pt x="0" y="779493"/>
                  </a:cubicBezTo>
                  <a:lnTo>
                    <a:pt x="0" y="52037"/>
                  </a:lnTo>
                  <a:cubicBezTo>
                    <a:pt x="0" y="23298"/>
                    <a:pt x="23298" y="0"/>
                    <a:pt x="5203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D936C3F7-BC48-9074-99BF-307F884EE2C2}"/>
              </a:ext>
            </a:extLst>
          </p:cNvPr>
          <p:cNvGrpSpPr/>
          <p:nvPr/>
        </p:nvGrpSpPr>
        <p:grpSpPr>
          <a:xfrm>
            <a:off x="2498274" y="5544317"/>
            <a:ext cx="5458928" cy="614299"/>
            <a:chOff x="322219" y="805282"/>
            <a:chExt cx="9937884" cy="840137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9BBF4E2-FFA5-5EA0-712F-F1045CF535AF}"/>
                </a:ext>
              </a:extLst>
            </p:cNvPr>
            <p:cNvSpPr/>
            <p:nvPr/>
          </p:nvSpPr>
          <p:spPr>
            <a:xfrm>
              <a:off x="324624" y="809337"/>
              <a:ext cx="9935479" cy="836082"/>
            </a:xfrm>
            <a:prstGeom prst="roundRect">
              <a:avLst>
                <a:gd name="adj" fmla="val 6258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381000" sx="103000" sy="103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600" dirty="0">
                <a:solidFill>
                  <a:schemeClr val="tx1"/>
                </a:solidFill>
              </a:endParaRPr>
            </a:p>
            <a:p>
              <a:pPr lvl="1"/>
              <a:r>
                <a:rPr lang="fr-FR" sz="1600" dirty="0">
                  <a:solidFill>
                    <a:schemeClr val="tx1"/>
                  </a:solidFill>
                </a:rPr>
                <a:t>Modules orientés à l’horizontale avec interstices de 2cm, pour améliorer la répartition des eaux de pluie</a:t>
              </a:r>
            </a:p>
            <a:p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1E76B436-6FAD-AF12-2227-BC68A66166E7}"/>
                </a:ext>
              </a:extLst>
            </p:cNvPr>
            <p:cNvSpPr/>
            <p:nvPr/>
          </p:nvSpPr>
          <p:spPr>
            <a:xfrm>
              <a:off x="322219" y="805282"/>
              <a:ext cx="114301" cy="836082"/>
            </a:xfrm>
            <a:custGeom>
              <a:avLst/>
              <a:gdLst>
                <a:gd name="connsiteX0" fmla="*/ 52037 w 114300"/>
                <a:gd name="connsiteY0" fmla="*/ 0 h 831530"/>
                <a:gd name="connsiteX1" fmla="*/ 114300 w 114300"/>
                <a:gd name="connsiteY1" fmla="*/ 0 h 831530"/>
                <a:gd name="connsiteX2" fmla="*/ 114300 w 114300"/>
                <a:gd name="connsiteY2" fmla="*/ 831530 h 831530"/>
                <a:gd name="connsiteX3" fmla="*/ 52037 w 114300"/>
                <a:gd name="connsiteY3" fmla="*/ 831530 h 831530"/>
                <a:gd name="connsiteX4" fmla="*/ 0 w 114300"/>
                <a:gd name="connsiteY4" fmla="*/ 779493 h 831530"/>
                <a:gd name="connsiteX5" fmla="*/ 0 w 114300"/>
                <a:gd name="connsiteY5" fmla="*/ 52037 h 831530"/>
                <a:gd name="connsiteX6" fmla="*/ 52037 w 114300"/>
                <a:gd name="connsiteY6" fmla="*/ 0 h 83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831530">
                  <a:moveTo>
                    <a:pt x="52037" y="0"/>
                  </a:moveTo>
                  <a:lnTo>
                    <a:pt x="114300" y="0"/>
                  </a:lnTo>
                  <a:lnTo>
                    <a:pt x="114300" y="831530"/>
                  </a:lnTo>
                  <a:lnTo>
                    <a:pt x="52037" y="831530"/>
                  </a:lnTo>
                  <a:cubicBezTo>
                    <a:pt x="23298" y="831530"/>
                    <a:pt x="0" y="808232"/>
                    <a:pt x="0" y="779493"/>
                  </a:cubicBezTo>
                  <a:lnTo>
                    <a:pt x="0" y="52037"/>
                  </a:lnTo>
                  <a:cubicBezTo>
                    <a:pt x="0" y="23298"/>
                    <a:pt x="23298" y="0"/>
                    <a:pt x="5203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3C0150-5EC4-8342-C9D1-F96D7D1F3A21}"/>
              </a:ext>
            </a:extLst>
          </p:cNvPr>
          <p:cNvGrpSpPr/>
          <p:nvPr/>
        </p:nvGrpSpPr>
        <p:grpSpPr>
          <a:xfrm>
            <a:off x="2498274" y="6247983"/>
            <a:ext cx="5458928" cy="371290"/>
            <a:chOff x="322219" y="805282"/>
            <a:chExt cx="9937884" cy="8401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6D56A425-9A90-4A92-CCE7-25A55FC4AC19}"/>
                </a:ext>
              </a:extLst>
            </p:cNvPr>
            <p:cNvSpPr/>
            <p:nvPr/>
          </p:nvSpPr>
          <p:spPr>
            <a:xfrm>
              <a:off x="324626" y="809337"/>
              <a:ext cx="9935477" cy="836082"/>
            </a:xfrm>
            <a:prstGeom prst="roundRect">
              <a:avLst>
                <a:gd name="adj" fmla="val 6258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381000" sx="103000" sy="103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1600" b="1" dirty="0">
                <a:solidFill>
                  <a:schemeClr val="tx1"/>
                </a:solidFill>
              </a:endParaRPr>
            </a:p>
            <a:p>
              <a:r>
                <a:rPr lang="fr-FR" sz="1600" b="1" dirty="0">
                  <a:solidFill>
                    <a:schemeClr val="tx1"/>
                  </a:solidFill>
                </a:rPr>
                <a:t>	</a:t>
              </a:r>
              <a:r>
                <a:rPr lang="fr-FR" sz="1600" dirty="0">
                  <a:solidFill>
                    <a:schemeClr val="tx1"/>
                  </a:solidFill>
                </a:rPr>
                <a:t>Panneaux inclinés à 20°</a:t>
              </a:r>
            </a:p>
            <a:p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3783EBD3-AAA5-6AED-A798-9EC045119369}"/>
                </a:ext>
              </a:extLst>
            </p:cNvPr>
            <p:cNvSpPr/>
            <p:nvPr/>
          </p:nvSpPr>
          <p:spPr>
            <a:xfrm>
              <a:off x="322219" y="805282"/>
              <a:ext cx="114301" cy="836082"/>
            </a:xfrm>
            <a:custGeom>
              <a:avLst/>
              <a:gdLst>
                <a:gd name="connsiteX0" fmla="*/ 52037 w 114300"/>
                <a:gd name="connsiteY0" fmla="*/ 0 h 831530"/>
                <a:gd name="connsiteX1" fmla="*/ 114300 w 114300"/>
                <a:gd name="connsiteY1" fmla="*/ 0 h 831530"/>
                <a:gd name="connsiteX2" fmla="*/ 114300 w 114300"/>
                <a:gd name="connsiteY2" fmla="*/ 831530 h 831530"/>
                <a:gd name="connsiteX3" fmla="*/ 52037 w 114300"/>
                <a:gd name="connsiteY3" fmla="*/ 831530 h 831530"/>
                <a:gd name="connsiteX4" fmla="*/ 0 w 114300"/>
                <a:gd name="connsiteY4" fmla="*/ 779493 h 831530"/>
                <a:gd name="connsiteX5" fmla="*/ 0 w 114300"/>
                <a:gd name="connsiteY5" fmla="*/ 52037 h 831530"/>
                <a:gd name="connsiteX6" fmla="*/ 52037 w 114300"/>
                <a:gd name="connsiteY6" fmla="*/ 0 h 83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831530">
                  <a:moveTo>
                    <a:pt x="52037" y="0"/>
                  </a:moveTo>
                  <a:lnTo>
                    <a:pt x="114300" y="0"/>
                  </a:lnTo>
                  <a:lnTo>
                    <a:pt x="114300" y="831530"/>
                  </a:lnTo>
                  <a:lnTo>
                    <a:pt x="52037" y="831530"/>
                  </a:lnTo>
                  <a:cubicBezTo>
                    <a:pt x="23298" y="831530"/>
                    <a:pt x="0" y="808232"/>
                    <a:pt x="0" y="779493"/>
                  </a:cubicBezTo>
                  <a:lnTo>
                    <a:pt x="0" y="52037"/>
                  </a:lnTo>
                  <a:cubicBezTo>
                    <a:pt x="0" y="23298"/>
                    <a:pt x="23298" y="0"/>
                    <a:pt x="5203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sp>
        <p:nvSpPr>
          <p:cNvPr id="30" name="Ellipse 29">
            <a:extLst>
              <a:ext uri="{FF2B5EF4-FFF2-40B4-BE49-F238E27FC236}">
                <a16:creationId xmlns:a16="http://schemas.microsoft.com/office/drawing/2014/main" id="{B3998F40-77AB-AD20-EBE8-13B21E08641B}"/>
              </a:ext>
            </a:extLst>
          </p:cNvPr>
          <p:cNvSpPr/>
          <p:nvPr/>
        </p:nvSpPr>
        <p:spPr>
          <a:xfrm>
            <a:off x="2690388" y="6311842"/>
            <a:ext cx="258610" cy="241779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rtlCol="0" anchor="ctr"/>
          <a:lstStyle/>
          <a:p>
            <a:pPr algn="ctr"/>
            <a:r>
              <a:rPr lang="fr-FR" sz="1400" b="1" dirty="0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1C1540AB-9FCC-BF0F-223C-898A1E265DDB}"/>
              </a:ext>
            </a:extLst>
          </p:cNvPr>
          <p:cNvSpPr/>
          <p:nvPr/>
        </p:nvSpPr>
        <p:spPr>
          <a:xfrm>
            <a:off x="2690388" y="5707554"/>
            <a:ext cx="258610" cy="241779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rtlCol="0" anchor="ctr"/>
          <a:lstStyle/>
          <a:p>
            <a:pPr algn="ctr"/>
            <a:r>
              <a:rPr lang="fr-FR" sz="1400" b="1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601AFF31-2547-929A-0599-ECB98AD16F2F}"/>
              </a:ext>
            </a:extLst>
          </p:cNvPr>
          <p:cNvSpPr/>
          <p:nvPr/>
        </p:nvSpPr>
        <p:spPr>
          <a:xfrm>
            <a:off x="2690388" y="5058055"/>
            <a:ext cx="258610" cy="241779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rtlCol="0" anchor="ctr"/>
          <a:lstStyle/>
          <a:p>
            <a:pPr algn="ctr"/>
            <a:r>
              <a:rPr lang="fr-FR" sz="1400" b="1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23592AA0-7C77-0791-4116-D7BF0C2C55E3}"/>
              </a:ext>
            </a:extLst>
          </p:cNvPr>
          <p:cNvSpPr/>
          <p:nvPr/>
        </p:nvSpPr>
        <p:spPr>
          <a:xfrm>
            <a:off x="2690388" y="3894690"/>
            <a:ext cx="258610" cy="241779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rtlCol="0" anchor="ctr"/>
          <a:lstStyle/>
          <a:p>
            <a:pPr algn="ctr"/>
            <a:r>
              <a:rPr lang="fr-FR" sz="1400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92E7AB3-14D1-9CEF-2FFE-ACDD094BD5EF}"/>
              </a:ext>
            </a:extLst>
          </p:cNvPr>
          <p:cNvSpPr/>
          <p:nvPr/>
        </p:nvSpPr>
        <p:spPr>
          <a:xfrm>
            <a:off x="2690388" y="4414083"/>
            <a:ext cx="258610" cy="241779"/>
          </a:xfrm>
          <a:prstGeom prst="ellipse">
            <a:avLst/>
          </a:prstGeom>
          <a:solidFill>
            <a:schemeClr val="bg1"/>
          </a:solidFill>
          <a:ln w="28575"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rtlCol="0" anchor="ctr"/>
          <a:lstStyle/>
          <a:p>
            <a:pPr algn="ctr"/>
            <a:r>
              <a:rPr lang="fr-FR" sz="1400" b="1" dirty="0">
                <a:solidFill>
                  <a:schemeClr val="accent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1184508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7FD99-62DF-D8C0-9E41-8566678B4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9">
            <a:extLst>
              <a:ext uri="{FF2B5EF4-FFF2-40B4-BE49-F238E27FC236}">
                <a16:creationId xmlns:a16="http://schemas.microsoft.com/office/drawing/2014/main" id="{E44BB25F-9049-474B-4E7F-9A0DE0F6AD0B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3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dirty="0"/>
              <a:t>Service d’adaptation aux changements climatiques</a:t>
            </a: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A400CB4E-B070-3846-E199-A17D1E157C6E}"/>
              </a:ext>
            </a:extLst>
          </p:cNvPr>
          <p:cNvGrpSpPr/>
          <p:nvPr/>
        </p:nvGrpSpPr>
        <p:grpSpPr>
          <a:xfrm>
            <a:off x="5044606" y="541599"/>
            <a:ext cx="4681984" cy="4048439"/>
            <a:chOff x="290849" y="570381"/>
            <a:chExt cx="4681984" cy="4048439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7FCC0B7-B8BE-2E9A-8D3C-2024E38A6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0849" y="3545714"/>
              <a:ext cx="2223552" cy="1073106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DE252C3-8204-DF06-560C-1EA1DE42F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85511" y="3558025"/>
              <a:ext cx="2223553" cy="1057423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C960061-A49F-919A-0DE0-9DFA18C1834B}"/>
                </a:ext>
              </a:extLst>
            </p:cNvPr>
            <p:cNvSpPr/>
            <p:nvPr/>
          </p:nvSpPr>
          <p:spPr>
            <a:xfrm>
              <a:off x="1828234" y="3875605"/>
              <a:ext cx="292100" cy="29845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228600" algn="l"/>
              <a:endParaRPr lang="fr-FR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86EE16F-B6B9-D17A-42C2-71D5D8753C16}"/>
                </a:ext>
              </a:extLst>
            </p:cNvPr>
            <p:cNvSpPr/>
            <p:nvPr/>
          </p:nvSpPr>
          <p:spPr>
            <a:xfrm>
              <a:off x="4277513" y="4015108"/>
              <a:ext cx="292100" cy="155575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228600" algn="l"/>
              <a:endParaRPr lang="fr-FR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6B3ECCFD-0037-4F55-9CF0-9F96F1C79DDE}"/>
                </a:ext>
              </a:extLst>
            </p:cNvPr>
            <p:cNvGrpSpPr/>
            <p:nvPr/>
          </p:nvGrpSpPr>
          <p:grpSpPr>
            <a:xfrm>
              <a:off x="290849" y="570381"/>
              <a:ext cx="2287321" cy="2987644"/>
              <a:chOff x="2291665" y="1050203"/>
              <a:chExt cx="2287321" cy="2987644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3B1AB12C-484A-4835-67D7-5495318917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9248" t="7224" r="6911" b="4282"/>
              <a:stretch/>
            </p:blipFill>
            <p:spPr>
              <a:xfrm>
                <a:off x="2291665" y="1050203"/>
                <a:ext cx="2287321" cy="2987644"/>
              </a:xfrm>
              <a:prstGeom prst="rect">
                <a:avLst/>
              </a:prstGeom>
            </p:spPr>
          </p:pic>
          <p:sp>
            <p:nvSpPr>
              <p:cNvPr id="5" name="Forme libre : forme 4">
                <a:extLst>
                  <a:ext uri="{FF2B5EF4-FFF2-40B4-BE49-F238E27FC236}">
                    <a16:creationId xmlns:a16="http://schemas.microsoft.com/office/drawing/2014/main" id="{1B2E9123-27B5-BA4F-EFAF-F4B02087AC5E}"/>
                  </a:ext>
                </a:extLst>
              </p:cNvPr>
              <p:cNvSpPr/>
              <p:nvPr/>
            </p:nvSpPr>
            <p:spPr>
              <a:xfrm>
                <a:off x="3234090" y="2876259"/>
                <a:ext cx="169351" cy="175033"/>
              </a:xfrm>
              <a:custGeom>
                <a:avLst/>
                <a:gdLst>
                  <a:gd name="connsiteX0" fmla="*/ 44450 w 236538"/>
                  <a:gd name="connsiteY0" fmla="*/ 28575 h 244475"/>
                  <a:gd name="connsiteX1" fmla="*/ 0 w 236538"/>
                  <a:gd name="connsiteY1" fmla="*/ 139700 h 244475"/>
                  <a:gd name="connsiteX2" fmla="*/ 15875 w 236538"/>
                  <a:gd name="connsiteY2" fmla="*/ 223837 h 244475"/>
                  <a:gd name="connsiteX3" fmla="*/ 168275 w 236538"/>
                  <a:gd name="connsiteY3" fmla="*/ 244475 h 244475"/>
                  <a:gd name="connsiteX4" fmla="*/ 223838 w 236538"/>
                  <a:gd name="connsiteY4" fmla="*/ 242887 h 244475"/>
                  <a:gd name="connsiteX5" fmla="*/ 236538 w 236538"/>
                  <a:gd name="connsiteY5" fmla="*/ 180975 h 244475"/>
                  <a:gd name="connsiteX6" fmla="*/ 177800 w 236538"/>
                  <a:gd name="connsiteY6" fmla="*/ 144462 h 244475"/>
                  <a:gd name="connsiteX7" fmla="*/ 200025 w 236538"/>
                  <a:gd name="connsiteY7" fmla="*/ 73025 h 244475"/>
                  <a:gd name="connsiteX8" fmla="*/ 176213 w 236538"/>
                  <a:gd name="connsiteY8" fmla="*/ 0 h 244475"/>
                  <a:gd name="connsiteX9" fmla="*/ 44450 w 236538"/>
                  <a:gd name="connsiteY9" fmla="*/ 28575 h 24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38" h="244475">
                    <a:moveTo>
                      <a:pt x="44450" y="28575"/>
                    </a:moveTo>
                    <a:lnTo>
                      <a:pt x="0" y="139700"/>
                    </a:lnTo>
                    <a:lnTo>
                      <a:pt x="15875" y="223837"/>
                    </a:lnTo>
                    <a:lnTo>
                      <a:pt x="168275" y="244475"/>
                    </a:lnTo>
                    <a:lnTo>
                      <a:pt x="223838" y="242887"/>
                    </a:lnTo>
                    <a:lnTo>
                      <a:pt x="236538" y="180975"/>
                    </a:lnTo>
                    <a:lnTo>
                      <a:pt x="177800" y="144462"/>
                    </a:lnTo>
                    <a:lnTo>
                      <a:pt x="200025" y="73025"/>
                    </a:lnTo>
                    <a:lnTo>
                      <a:pt x="176213" y="0"/>
                    </a:lnTo>
                    <a:lnTo>
                      <a:pt x="44450" y="28575"/>
                    </a:lnTo>
                    <a:close/>
                  </a:path>
                </a:pathLst>
              </a:cu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228600" algn="l"/>
                <a:endParaRPr lang="fr-FR" sz="18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30C3C3FD-1D56-AA8B-E613-AEDCA5BDD5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99006" y="1131037"/>
                <a:ext cx="757728" cy="342841"/>
              </a:xfrm>
              <a:prstGeom prst="rect">
                <a:avLst/>
              </a:prstGeom>
            </p:spPr>
          </p:pic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DE688CF7-FCF7-95E1-42CF-6B2DB24601B4}"/>
                </a:ext>
              </a:extLst>
            </p:cNvPr>
            <p:cNvGrpSpPr/>
            <p:nvPr/>
          </p:nvGrpSpPr>
          <p:grpSpPr>
            <a:xfrm>
              <a:off x="2685511" y="577172"/>
              <a:ext cx="2287322" cy="2987644"/>
              <a:chOff x="6199449" y="1050203"/>
              <a:chExt cx="2287322" cy="2987644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C9598143-1656-BB0D-E484-560E6739D6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alphaModFix/>
              </a:blip>
              <a:srcRect l="13931" t="9192" r="24329" b="5823"/>
              <a:stretch/>
            </p:blipFill>
            <p:spPr>
              <a:xfrm>
                <a:off x="6199449" y="1050203"/>
                <a:ext cx="2287322" cy="2987644"/>
              </a:xfrm>
              <a:prstGeom prst="rect">
                <a:avLst/>
              </a:prstGeom>
            </p:spPr>
          </p:pic>
          <p:sp>
            <p:nvSpPr>
              <p:cNvPr id="11" name="Forme libre : forme 10">
                <a:extLst>
                  <a:ext uri="{FF2B5EF4-FFF2-40B4-BE49-F238E27FC236}">
                    <a16:creationId xmlns:a16="http://schemas.microsoft.com/office/drawing/2014/main" id="{0774270E-9CC7-DA92-47E5-EB15E756693E}"/>
                  </a:ext>
                </a:extLst>
              </p:cNvPr>
              <p:cNvSpPr/>
              <p:nvPr/>
            </p:nvSpPr>
            <p:spPr>
              <a:xfrm>
                <a:off x="7141874" y="2908084"/>
                <a:ext cx="169351" cy="175033"/>
              </a:xfrm>
              <a:custGeom>
                <a:avLst/>
                <a:gdLst>
                  <a:gd name="connsiteX0" fmla="*/ 44450 w 236538"/>
                  <a:gd name="connsiteY0" fmla="*/ 28575 h 244475"/>
                  <a:gd name="connsiteX1" fmla="*/ 0 w 236538"/>
                  <a:gd name="connsiteY1" fmla="*/ 139700 h 244475"/>
                  <a:gd name="connsiteX2" fmla="*/ 15875 w 236538"/>
                  <a:gd name="connsiteY2" fmla="*/ 223837 h 244475"/>
                  <a:gd name="connsiteX3" fmla="*/ 168275 w 236538"/>
                  <a:gd name="connsiteY3" fmla="*/ 244475 h 244475"/>
                  <a:gd name="connsiteX4" fmla="*/ 223838 w 236538"/>
                  <a:gd name="connsiteY4" fmla="*/ 242887 h 244475"/>
                  <a:gd name="connsiteX5" fmla="*/ 236538 w 236538"/>
                  <a:gd name="connsiteY5" fmla="*/ 180975 h 244475"/>
                  <a:gd name="connsiteX6" fmla="*/ 177800 w 236538"/>
                  <a:gd name="connsiteY6" fmla="*/ 144462 h 244475"/>
                  <a:gd name="connsiteX7" fmla="*/ 200025 w 236538"/>
                  <a:gd name="connsiteY7" fmla="*/ 73025 h 244475"/>
                  <a:gd name="connsiteX8" fmla="*/ 176213 w 236538"/>
                  <a:gd name="connsiteY8" fmla="*/ 0 h 244475"/>
                  <a:gd name="connsiteX9" fmla="*/ 44450 w 236538"/>
                  <a:gd name="connsiteY9" fmla="*/ 28575 h 24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38" h="244475">
                    <a:moveTo>
                      <a:pt x="44450" y="28575"/>
                    </a:moveTo>
                    <a:lnTo>
                      <a:pt x="0" y="139700"/>
                    </a:lnTo>
                    <a:lnTo>
                      <a:pt x="15875" y="223837"/>
                    </a:lnTo>
                    <a:lnTo>
                      <a:pt x="168275" y="244475"/>
                    </a:lnTo>
                    <a:lnTo>
                      <a:pt x="223838" y="242887"/>
                    </a:lnTo>
                    <a:lnTo>
                      <a:pt x="236538" y="180975"/>
                    </a:lnTo>
                    <a:lnTo>
                      <a:pt x="177800" y="144462"/>
                    </a:lnTo>
                    <a:lnTo>
                      <a:pt x="200025" y="73025"/>
                    </a:lnTo>
                    <a:lnTo>
                      <a:pt x="176213" y="0"/>
                    </a:lnTo>
                    <a:lnTo>
                      <a:pt x="44450" y="28575"/>
                    </a:lnTo>
                    <a:close/>
                  </a:path>
                </a:pathLst>
              </a:cu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228600" algn="l"/>
                <a:endParaRPr lang="fr-FR" sz="18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4A90612F-C15D-CA10-2034-A50DFB0D93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89663" y="1131038"/>
                <a:ext cx="757728" cy="342841"/>
              </a:xfrm>
              <a:prstGeom prst="rect">
                <a:avLst/>
              </a:prstGeom>
            </p:spPr>
          </p:pic>
        </p:grp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A8F6B21E-CA40-2CF5-E3FB-A4D945A32A69}"/>
              </a:ext>
            </a:extLst>
          </p:cNvPr>
          <p:cNvGrpSpPr/>
          <p:nvPr/>
        </p:nvGrpSpPr>
        <p:grpSpPr>
          <a:xfrm>
            <a:off x="286755" y="717415"/>
            <a:ext cx="5058001" cy="1727534"/>
            <a:chOff x="1619249" y="1235772"/>
            <a:chExt cx="5962315" cy="1890887"/>
          </a:xfrm>
        </p:grpSpPr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9546F234-80D7-E9D0-E7F7-F6FD968F4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619249" y="1303525"/>
              <a:ext cx="1114099" cy="677417"/>
            </a:xfrm>
            <a:prstGeom prst="rect">
              <a:avLst/>
            </a:prstGeom>
          </p:spPr>
        </p:pic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A65D3B06-32E5-E995-6AA4-6D1AC0AD4AB9}"/>
                </a:ext>
              </a:extLst>
            </p:cNvPr>
            <p:cNvSpPr txBox="1"/>
            <p:nvPr/>
          </p:nvSpPr>
          <p:spPr>
            <a:xfrm>
              <a:off x="2733348" y="1235772"/>
              <a:ext cx="4848216" cy="1010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0F3C8A"/>
                  </a:solidFill>
                </a:rPr>
                <a:t>Dynamique végétale sous panneaux photovoltaïques sur une période annuelle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DF16E5BC-2630-963F-A5F9-75FB163071AC}"/>
                </a:ext>
              </a:extLst>
            </p:cNvPr>
            <p:cNvSpPr txBox="1"/>
            <p:nvPr/>
          </p:nvSpPr>
          <p:spPr>
            <a:xfrm>
              <a:off x="1644219" y="2217084"/>
              <a:ext cx="5361774" cy="909575"/>
            </a:xfrm>
            <a:prstGeom prst="rect">
              <a:avLst/>
            </a:prstGeom>
            <a:ln w="19050">
              <a:solidFill>
                <a:srgbClr val="08ACD4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rgbClr val="08ACD4"/>
                  </a:solidFill>
                </a:rPr>
                <a:t>Production de biomasse équivalente sur l’année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rgbClr val="08ACD4"/>
                  </a:solidFill>
                </a:rPr>
                <a:t>Effet protection en période sécheresse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rgbClr val="08ACD4"/>
                  </a:solidFill>
                </a:rPr>
                <a:t>Reprise plus rapide au printemps et à l’automne</a:t>
              </a:r>
            </a:p>
          </p:txBody>
        </p:sp>
      </p:grpSp>
      <p:pic>
        <p:nvPicPr>
          <p:cNvPr id="47" name="Image 46">
            <a:extLst>
              <a:ext uri="{FF2B5EF4-FFF2-40B4-BE49-F238E27FC236}">
                <a16:creationId xmlns:a16="http://schemas.microsoft.com/office/drawing/2014/main" id="{5B098A95-E69F-7DBE-14C0-C3F6C801F70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5341" b="3733"/>
          <a:stretch/>
        </p:blipFill>
        <p:spPr>
          <a:xfrm>
            <a:off x="545637" y="2750991"/>
            <a:ext cx="4073145" cy="3527955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D6FCA009-3D04-F4DD-D926-9CF331DF9B06}"/>
              </a:ext>
            </a:extLst>
          </p:cNvPr>
          <p:cNvSpPr txBox="1"/>
          <p:nvPr/>
        </p:nvSpPr>
        <p:spPr>
          <a:xfrm>
            <a:off x="4916187" y="4586666"/>
            <a:ext cx="4989813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u="sng" dirty="0"/>
              <a:t>Résultats confirmés par :</a:t>
            </a:r>
            <a:br>
              <a:rPr lang="fr-FR" sz="1400" dirty="0"/>
            </a:br>
            <a:r>
              <a:rPr lang="fr-FR" sz="1400" dirty="0" err="1"/>
              <a:t>Adeh</a:t>
            </a:r>
            <a:r>
              <a:rPr lang="fr-FR" sz="1400" dirty="0"/>
              <a:t> </a:t>
            </a:r>
            <a:r>
              <a:rPr lang="fr-FR" sz="1400" i="1" dirty="0"/>
              <a:t>et al</a:t>
            </a:r>
            <a:r>
              <a:rPr lang="fr-FR" sz="1400" dirty="0"/>
              <a:t>., 2018 : « </a:t>
            </a:r>
            <a:r>
              <a:rPr lang="fr-FR" sz="1400" i="1" dirty="0" err="1"/>
              <a:t>Remarkable</a:t>
            </a:r>
            <a:r>
              <a:rPr lang="fr-FR" sz="1400" i="1" dirty="0"/>
              <a:t> </a:t>
            </a:r>
            <a:r>
              <a:rPr lang="fr-FR" sz="1400" i="1" dirty="0" err="1"/>
              <a:t>agrivoltaic</a:t>
            </a:r>
            <a:r>
              <a:rPr lang="fr-FR" sz="1400" i="1" dirty="0"/>
              <a:t> influence on </a:t>
            </a:r>
            <a:r>
              <a:rPr lang="fr-FR" sz="1400" i="1" dirty="0" err="1"/>
              <a:t>soil</a:t>
            </a:r>
            <a:r>
              <a:rPr lang="fr-FR" sz="1400" i="1" dirty="0"/>
              <a:t> </a:t>
            </a:r>
            <a:r>
              <a:rPr lang="fr-FR" sz="1400" i="1" dirty="0" err="1"/>
              <a:t>moisture</a:t>
            </a:r>
            <a:r>
              <a:rPr lang="fr-FR" sz="1400" i="1" dirty="0"/>
              <a:t>, </a:t>
            </a:r>
            <a:r>
              <a:rPr lang="fr-FR" sz="1400" i="1" dirty="0" err="1"/>
              <a:t>micrometeorology</a:t>
            </a:r>
            <a:r>
              <a:rPr lang="fr-FR" sz="1400" i="1" dirty="0"/>
              <a:t> and water-use </a:t>
            </a:r>
            <a:r>
              <a:rPr lang="fr-FR" sz="1400" i="1" dirty="0" err="1"/>
              <a:t>efficiency</a:t>
            </a:r>
            <a:r>
              <a:rPr lang="fr-FR" sz="1400" dirty="0"/>
              <a:t> »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Entre mai et août 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 </a:t>
            </a:r>
            <a:r>
              <a:rPr lang="fr-FR" sz="1400" dirty="0"/>
              <a:t>Température de l’air et vitesse du vent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fr-FR" sz="1400" dirty="0"/>
              <a:t> humidité du sol sous panneaux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fr-FR" sz="1400" dirty="0"/>
              <a:t> biomasse en été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fr-FR" sz="1400" dirty="0"/>
              <a:t> efficience hydrique</a:t>
            </a:r>
          </a:p>
          <a:p>
            <a:r>
              <a:rPr lang="fr-FR" sz="1400" dirty="0"/>
              <a:t>Andrew </a:t>
            </a:r>
            <a:r>
              <a:rPr lang="fr-FR" sz="1400" i="1" dirty="0"/>
              <a:t>et al. </a:t>
            </a:r>
            <a:r>
              <a:rPr lang="fr-FR" sz="1400" dirty="0"/>
              <a:t>2021 : Effets bénéfiques du PV sur les rendements fourragers</a:t>
            </a:r>
          </a:p>
        </p:txBody>
      </p:sp>
    </p:spTree>
    <p:extLst>
      <p:ext uri="{BB962C8B-B14F-4D97-AF65-F5344CB8AC3E}">
        <p14:creationId xmlns:p14="http://schemas.microsoft.com/office/powerpoint/2010/main" val="3212918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0EF22-F88F-A0E1-9D3C-F89045A6D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9743C3-2E03-A504-8219-DD49F3C719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512847" y="6408866"/>
            <a:ext cx="320922" cy="230832"/>
          </a:xfrm>
        </p:spPr>
        <p:txBody>
          <a:bodyPr/>
          <a:lstStyle/>
          <a:p>
            <a:fld id="{7BBB72A6-C2F7-403D-8CA7-191AF8E989CF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DCDC87A8-2C07-D71E-8F5C-10E2950F9EB4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3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dirty="0"/>
              <a:t>Potentiel agronomique des parcelles étudiées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C9692884-FA47-2A19-66D9-4D3C5B4F5ADB}"/>
              </a:ext>
            </a:extLst>
          </p:cNvPr>
          <p:cNvGrpSpPr/>
          <p:nvPr/>
        </p:nvGrpSpPr>
        <p:grpSpPr>
          <a:xfrm>
            <a:off x="2894733" y="1480366"/>
            <a:ext cx="4162037" cy="2343979"/>
            <a:chOff x="2858825" y="809431"/>
            <a:chExt cx="4983922" cy="280684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5E719D9-7C40-AB62-E851-AE6510D39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58825" y="809431"/>
              <a:ext cx="4983922" cy="2806849"/>
            </a:xfrm>
            <a:prstGeom prst="rect">
              <a:avLst/>
            </a:prstGeom>
          </p:spPr>
        </p:pic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64EF8A00-55A7-A99C-03DA-642E8C6755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35000"/>
            </a:blip>
            <a:stretch>
              <a:fillRect/>
            </a:stretch>
          </p:blipFill>
          <p:spPr>
            <a:xfrm>
              <a:off x="3450976" y="2244116"/>
              <a:ext cx="695287" cy="591855"/>
            </a:xfrm>
            <a:prstGeom prst="rect">
              <a:avLst/>
            </a:prstGeom>
          </p:spPr>
        </p:pic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8E99E192-089E-B460-8EAF-1A5A009AE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35000"/>
            </a:blip>
            <a:stretch>
              <a:fillRect/>
            </a:stretch>
          </p:blipFill>
          <p:spPr>
            <a:xfrm>
              <a:off x="3009781" y="1683546"/>
              <a:ext cx="1487553" cy="1060796"/>
            </a:xfrm>
            <a:prstGeom prst="rect">
              <a:avLst/>
            </a:prstGeom>
          </p:spPr>
        </p:pic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BBC7F945-1637-35F1-CBFC-09635B8E32C6}"/>
                </a:ext>
              </a:extLst>
            </p:cNvPr>
            <p:cNvSpPr/>
            <p:nvPr/>
          </p:nvSpPr>
          <p:spPr>
            <a:xfrm>
              <a:off x="3013585" y="1672624"/>
              <a:ext cx="1483749" cy="1060338"/>
            </a:xfrm>
            <a:custGeom>
              <a:avLst/>
              <a:gdLst>
                <a:gd name="connsiteX0" fmla="*/ 1282700 w 2603500"/>
                <a:gd name="connsiteY0" fmla="*/ 368300 h 1860550"/>
                <a:gd name="connsiteX1" fmla="*/ 565150 w 2603500"/>
                <a:gd name="connsiteY1" fmla="*/ 539750 h 1860550"/>
                <a:gd name="connsiteX2" fmla="*/ 76200 w 2603500"/>
                <a:gd name="connsiteY2" fmla="*/ 577850 h 1860550"/>
                <a:gd name="connsiteX3" fmla="*/ 0 w 2603500"/>
                <a:gd name="connsiteY3" fmla="*/ 1860550 h 1860550"/>
                <a:gd name="connsiteX4" fmla="*/ 660400 w 2603500"/>
                <a:gd name="connsiteY4" fmla="*/ 1168400 h 1860550"/>
                <a:gd name="connsiteX5" fmla="*/ 901700 w 2603500"/>
                <a:gd name="connsiteY5" fmla="*/ 914400 h 1860550"/>
                <a:gd name="connsiteX6" fmla="*/ 1371600 w 2603500"/>
                <a:gd name="connsiteY6" fmla="*/ 914400 h 1860550"/>
                <a:gd name="connsiteX7" fmla="*/ 1911350 w 2603500"/>
                <a:gd name="connsiteY7" fmla="*/ 1339850 h 1860550"/>
                <a:gd name="connsiteX8" fmla="*/ 2089150 w 2603500"/>
                <a:gd name="connsiteY8" fmla="*/ 1695450 h 1860550"/>
                <a:gd name="connsiteX9" fmla="*/ 2273300 w 2603500"/>
                <a:gd name="connsiteY9" fmla="*/ 1695450 h 1860550"/>
                <a:gd name="connsiteX10" fmla="*/ 2266950 w 2603500"/>
                <a:gd name="connsiteY10" fmla="*/ 1479550 h 1860550"/>
                <a:gd name="connsiteX11" fmla="*/ 2603500 w 2603500"/>
                <a:gd name="connsiteY11" fmla="*/ 1473200 h 1860550"/>
                <a:gd name="connsiteX12" fmla="*/ 2286000 w 2603500"/>
                <a:gd name="connsiteY12" fmla="*/ 0 h 1860550"/>
                <a:gd name="connsiteX13" fmla="*/ 1282700 w 2603500"/>
                <a:gd name="connsiteY13" fmla="*/ 368300 h 186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03500" h="1860550">
                  <a:moveTo>
                    <a:pt x="1282700" y="368300"/>
                  </a:moveTo>
                  <a:lnTo>
                    <a:pt x="565150" y="539750"/>
                  </a:lnTo>
                  <a:lnTo>
                    <a:pt x="76200" y="577850"/>
                  </a:lnTo>
                  <a:lnTo>
                    <a:pt x="0" y="1860550"/>
                  </a:lnTo>
                  <a:lnTo>
                    <a:pt x="660400" y="1168400"/>
                  </a:lnTo>
                  <a:lnTo>
                    <a:pt x="901700" y="914400"/>
                  </a:lnTo>
                  <a:lnTo>
                    <a:pt x="1371600" y="914400"/>
                  </a:lnTo>
                  <a:lnTo>
                    <a:pt x="1911350" y="1339850"/>
                  </a:lnTo>
                  <a:lnTo>
                    <a:pt x="2089150" y="1695450"/>
                  </a:lnTo>
                  <a:lnTo>
                    <a:pt x="2273300" y="1695450"/>
                  </a:lnTo>
                  <a:lnTo>
                    <a:pt x="2266950" y="1479550"/>
                  </a:lnTo>
                  <a:lnTo>
                    <a:pt x="2603500" y="1473200"/>
                  </a:lnTo>
                  <a:lnTo>
                    <a:pt x="2286000" y="0"/>
                  </a:lnTo>
                  <a:lnTo>
                    <a:pt x="1282700" y="368300"/>
                  </a:lnTo>
                  <a:close/>
                </a:path>
              </a:pathLst>
            </a:cu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228600" algn="l"/>
              <a:endParaRPr lang="fr-FR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26DF2A81-1CD1-3956-7565-594CECBE63E8}"/>
                </a:ext>
              </a:extLst>
            </p:cNvPr>
            <p:cNvSpPr/>
            <p:nvPr/>
          </p:nvSpPr>
          <p:spPr>
            <a:xfrm>
              <a:off x="3427189" y="2233271"/>
              <a:ext cx="738633" cy="622733"/>
            </a:xfrm>
            <a:custGeom>
              <a:avLst/>
              <a:gdLst>
                <a:gd name="connsiteX0" fmla="*/ 171450 w 1320800"/>
                <a:gd name="connsiteY0" fmla="*/ 0 h 1130300"/>
                <a:gd name="connsiteX1" fmla="*/ 0 w 1320800"/>
                <a:gd name="connsiteY1" fmla="*/ 241300 h 1130300"/>
                <a:gd name="connsiteX2" fmla="*/ 127000 w 1320800"/>
                <a:gd name="connsiteY2" fmla="*/ 488950 h 1130300"/>
                <a:gd name="connsiteX3" fmla="*/ 311150 w 1320800"/>
                <a:gd name="connsiteY3" fmla="*/ 577850 h 1130300"/>
                <a:gd name="connsiteX4" fmla="*/ 387350 w 1320800"/>
                <a:gd name="connsiteY4" fmla="*/ 1003300 h 1130300"/>
                <a:gd name="connsiteX5" fmla="*/ 768350 w 1320800"/>
                <a:gd name="connsiteY5" fmla="*/ 1130300 h 1130300"/>
                <a:gd name="connsiteX6" fmla="*/ 704850 w 1320800"/>
                <a:gd name="connsiteY6" fmla="*/ 768350 h 1130300"/>
                <a:gd name="connsiteX7" fmla="*/ 1320800 w 1320800"/>
                <a:gd name="connsiteY7" fmla="*/ 774700 h 1130300"/>
                <a:gd name="connsiteX8" fmla="*/ 1117600 w 1320800"/>
                <a:gd name="connsiteY8" fmla="*/ 412750 h 1130300"/>
                <a:gd name="connsiteX9" fmla="*/ 615950 w 1320800"/>
                <a:gd name="connsiteY9" fmla="*/ 0 h 1130300"/>
                <a:gd name="connsiteX10" fmla="*/ 171450 w 1320800"/>
                <a:gd name="connsiteY10" fmla="*/ 0 h 1130300"/>
                <a:gd name="connsiteX0" fmla="*/ 171450 w 1320800"/>
                <a:gd name="connsiteY0" fmla="*/ 0 h 1130300"/>
                <a:gd name="connsiteX1" fmla="*/ 0 w 1320800"/>
                <a:gd name="connsiteY1" fmla="*/ 241300 h 1130300"/>
                <a:gd name="connsiteX2" fmla="*/ 127000 w 1320800"/>
                <a:gd name="connsiteY2" fmla="*/ 488950 h 1130300"/>
                <a:gd name="connsiteX3" fmla="*/ 311150 w 1320800"/>
                <a:gd name="connsiteY3" fmla="*/ 577850 h 1130300"/>
                <a:gd name="connsiteX4" fmla="*/ 387350 w 1320800"/>
                <a:gd name="connsiteY4" fmla="*/ 1003300 h 1130300"/>
                <a:gd name="connsiteX5" fmla="*/ 768350 w 1320800"/>
                <a:gd name="connsiteY5" fmla="*/ 1130300 h 1130300"/>
                <a:gd name="connsiteX6" fmla="*/ 704850 w 1320800"/>
                <a:gd name="connsiteY6" fmla="*/ 768350 h 1130300"/>
                <a:gd name="connsiteX7" fmla="*/ 1320800 w 1320800"/>
                <a:gd name="connsiteY7" fmla="*/ 774700 h 1130300"/>
                <a:gd name="connsiteX8" fmla="*/ 1155700 w 1320800"/>
                <a:gd name="connsiteY8" fmla="*/ 412750 h 1130300"/>
                <a:gd name="connsiteX9" fmla="*/ 615950 w 1320800"/>
                <a:gd name="connsiteY9" fmla="*/ 0 h 1130300"/>
                <a:gd name="connsiteX10" fmla="*/ 171450 w 1320800"/>
                <a:gd name="connsiteY10" fmla="*/ 0 h 1130300"/>
                <a:gd name="connsiteX0" fmla="*/ 171450 w 1320800"/>
                <a:gd name="connsiteY0" fmla="*/ 0 h 1130300"/>
                <a:gd name="connsiteX1" fmla="*/ 0 w 1320800"/>
                <a:gd name="connsiteY1" fmla="*/ 241300 h 1130300"/>
                <a:gd name="connsiteX2" fmla="*/ 127000 w 1320800"/>
                <a:gd name="connsiteY2" fmla="*/ 488950 h 1130300"/>
                <a:gd name="connsiteX3" fmla="*/ 311150 w 1320800"/>
                <a:gd name="connsiteY3" fmla="*/ 577850 h 1130300"/>
                <a:gd name="connsiteX4" fmla="*/ 387350 w 1320800"/>
                <a:gd name="connsiteY4" fmla="*/ 1003300 h 1130300"/>
                <a:gd name="connsiteX5" fmla="*/ 768350 w 1320800"/>
                <a:gd name="connsiteY5" fmla="*/ 1130300 h 1130300"/>
                <a:gd name="connsiteX6" fmla="*/ 704850 w 1320800"/>
                <a:gd name="connsiteY6" fmla="*/ 768350 h 1130300"/>
                <a:gd name="connsiteX7" fmla="*/ 1320800 w 1320800"/>
                <a:gd name="connsiteY7" fmla="*/ 755650 h 1130300"/>
                <a:gd name="connsiteX8" fmla="*/ 1155700 w 1320800"/>
                <a:gd name="connsiteY8" fmla="*/ 412750 h 1130300"/>
                <a:gd name="connsiteX9" fmla="*/ 615950 w 1320800"/>
                <a:gd name="connsiteY9" fmla="*/ 0 h 1130300"/>
                <a:gd name="connsiteX10" fmla="*/ 171450 w 1320800"/>
                <a:gd name="connsiteY10" fmla="*/ 0 h 1130300"/>
                <a:gd name="connsiteX0" fmla="*/ 203200 w 1352550"/>
                <a:gd name="connsiteY0" fmla="*/ 0 h 1130300"/>
                <a:gd name="connsiteX1" fmla="*/ 0 w 1352550"/>
                <a:gd name="connsiteY1" fmla="*/ 215900 h 1130300"/>
                <a:gd name="connsiteX2" fmla="*/ 158750 w 1352550"/>
                <a:gd name="connsiteY2" fmla="*/ 488950 h 1130300"/>
                <a:gd name="connsiteX3" fmla="*/ 342900 w 1352550"/>
                <a:gd name="connsiteY3" fmla="*/ 577850 h 1130300"/>
                <a:gd name="connsiteX4" fmla="*/ 419100 w 1352550"/>
                <a:gd name="connsiteY4" fmla="*/ 1003300 h 1130300"/>
                <a:gd name="connsiteX5" fmla="*/ 800100 w 1352550"/>
                <a:gd name="connsiteY5" fmla="*/ 1130300 h 1130300"/>
                <a:gd name="connsiteX6" fmla="*/ 736600 w 1352550"/>
                <a:gd name="connsiteY6" fmla="*/ 768350 h 1130300"/>
                <a:gd name="connsiteX7" fmla="*/ 1352550 w 1352550"/>
                <a:gd name="connsiteY7" fmla="*/ 755650 h 1130300"/>
                <a:gd name="connsiteX8" fmla="*/ 1187450 w 1352550"/>
                <a:gd name="connsiteY8" fmla="*/ 412750 h 1130300"/>
                <a:gd name="connsiteX9" fmla="*/ 647700 w 1352550"/>
                <a:gd name="connsiteY9" fmla="*/ 0 h 1130300"/>
                <a:gd name="connsiteX10" fmla="*/ 203200 w 1352550"/>
                <a:gd name="connsiteY10" fmla="*/ 0 h 1130300"/>
                <a:gd name="connsiteX0" fmla="*/ 222250 w 1352550"/>
                <a:gd name="connsiteY0" fmla="*/ 0 h 1130300"/>
                <a:gd name="connsiteX1" fmla="*/ 0 w 1352550"/>
                <a:gd name="connsiteY1" fmla="*/ 215900 h 1130300"/>
                <a:gd name="connsiteX2" fmla="*/ 158750 w 1352550"/>
                <a:gd name="connsiteY2" fmla="*/ 488950 h 1130300"/>
                <a:gd name="connsiteX3" fmla="*/ 342900 w 1352550"/>
                <a:gd name="connsiteY3" fmla="*/ 577850 h 1130300"/>
                <a:gd name="connsiteX4" fmla="*/ 419100 w 1352550"/>
                <a:gd name="connsiteY4" fmla="*/ 1003300 h 1130300"/>
                <a:gd name="connsiteX5" fmla="*/ 800100 w 1352550"/>
                <a:gd name="connsiteY5" fmla="*/ 1130300 h 1130300"/>
                <a:gd name="connsiteX6" fmla="*/ 736600 w 1352550"/>
                <a:gd name="connsiteY6" fmla="*/ 768350 h 1130300"/>
                <a:gd name="connsiteX7" fmla="*/ 1352550 w 1352550"/>
                <a:gd name="connsiteY7" fmla="*/ 755650 h 1130300"/>
                <a:gd name="connsiteX8" fmla="*/ 1187450 w 1352550"/>
                <a:gd name="connsiteY8" fmla="*/ 412750 h 1130300"/>
                <a:gd name="connsiteX9" fmla="*/ 647700 w 1352550"/>
                <a:gd name="connsiteY9" fmla="*/ 0 h 1130300"/>
                <a:gd name="connsiteX10" fmla="*/ 222250 w 1352550"/>
                <a:gd name="connsiteY10" fmla="*/ 0 h 1130300"/>
                <a:gd name="connsiteX0" fmla="*/ 215900 w 1346200"/>
                <a:gd name="connsiteY0" fmla="*/ 0 h 1130300"/>
                <a:gd name="connsiteX1" fmla="*/ 0 w 1346200"/>
                <a:gd name="connsiteY1" fmla="*/ 234950 h 1130300"/>
                <a:gd name="connsiteX2" fmla="*/ 152400 w 1346200"/>
                <a:gd name="connsiteY2" fmla="*/ 488950 h 1130300"/>
                <a:gd name="connsiteX3" fmla="*/ 336550 w 1346200"/>
                <a:gd name="connsiteY3" fmla="*/ 577850 h 1130300"/>
                <a:gd name="connsiteX4" fmla="*/ 412750 w 1346200"/>
                <a:gd name="connsiteY4" fmla="*/ 1003300 h 1130300"/>
                <a:gd name="connsiteX5" fmla="*/ 793750 w 1346200"/>
                <a:gd name="connsiteY5" fmla="*/ 1130300 h 1130300"/>
                <a:gd name="connsiteX6" fmla="*/ 730250 w 1346200"/>
                <a:gd name="connsiteY6" fmla="*/ 768350 h 1130300"/>
                <a:gd name="connsiteX7" fmla="*/ 1346200 w 1346200"/>
                <a:gd name="connsiteY7" fmla="*/ 755650 h 1130300"/>
                <a:gd name="connsiteX8" fmla="*/ 1181100 w 1346200"/>
                <a:gd name="connsiteY8" fmla="*/ 412750 h 1130300"/>
                <a:gd name="connsiteX9" fmla="*/ 641350 w 1346200"/>
                <a:gd name="connsiteY9" fmla="*/ 0 h 1130300"/>
                <a:gd name="connsiteX10" fmla="*/ 215900 w 1346200"/>
                <a:gd name="connsiteY10" fmla="*/ 0 h 1130300"/>
                <a:gd name="connsiteX0" fmla="*/ 195009 w 1325309"/>
                <a:gd name="connsiteY0" fmla="*/ 0 h 1130300"/>
                <a:gd name="connsiteX1" fmla="*/ 0 w 1325309"/>
                <a:gd name="connsiteY1" fmla="*/ 285089 h 1130300"/>
                <a:gd name="connsiteX2" fmla="*/ 131509 w 1325309"/>
                <a:gd name="connsiteY2" fmla="*/ 488950 h 1130300"/>
                <a:gd name="connsiteX3" fmla="*/ 315659 w 1325309"/>
                <a:gd name="connsiteY3" fmla="*/ 577850 h 1130300"/>
                <a:gd name="connsiteX4" fmla="*/ 391859 w 1325309"/>
                <a:gd name="connsiteY4" fmla="*/ 1003300 h 1130300"/>
                <a:gd name="connsiteX5" fmla="*/ 772859 w 1325309"/>
                <a:gd name="connsiteY5" fmla="*/ 1130300 h 1130300"/>
                <a:gd name="connsiteX6" fmla="*/ 709359 w 1325309"/>
                <a:gd name="connsiteY6" fmla="*/ 768350 h 1130300"/>
                <a:gd name="connsiteX7" fmla="*/ 1325309 w 1325309"/>
                <a:gd name="connsiteY7" fmla="*/ 755650 h 1130300"/>
                <a:gd name="connsiteX8" fmla="*/ 1160209 w 1325309"/>
                <a:gd name="connsiteY8" fmla="*/ 412750 h 1130300"/>
                <a:gd name="connsiteX9" fmla="*/ 620459 w 1325309"/>
                <a:gd name="connsiteY9" fmla="*/ 0 h 1130300"/>
                <a:gd name="connsiteX10" fmla="*/ 195009 w 1325309"/>
                <a:gd name="connsiteY10" fmla="*/ 0 h 1130300"/>
                <a:gd name="connsiteX0" fmla="*/ 228436 w 1325309"/>
                <a:gd name="connsiteY0" fmla="*/ 50140 h 1130300"/>
                <a:gd name="connsiteX1" fmla="*/ 0 w 1325309"/>
                <a:gd name="connsiteY1" fmla="*/ 285089 h 1130300"/>
                <a:gd name="connsiteX2" fmla="*/ 131509 w 1325309"/>
                <a:gd name="connsiteY2" fmla="*/ 488950 h 1130300"/>
                <a:gd name="connsiteX3" fmla="*/ 315659 w 1325309"/>
                <a:gd name="connsiteY3" fmla="*/ 577850 h 1130300"/>
                <a:gd name="connsiteX4" fmla="*/ 391859 w 1325309"/>
                <a:gd name="connsiteY4" fmla="*/ 1003300 h 1130300"/>
                <a:gd name="connsiteX5" fmla="*/ 772859 w 1325309"/>
                <a:gd name="connsiteY5" fmla="*/ 1130300 h 1130300"/>
                <a:gd name="connsiteX6" fmla="*/ 709359 w 1325309"/>
                <a:gd name="connsiteY6" fmla="*/ 768350 h 1130300"/>
                <a:gd name="connsiteX7" fmla="*/ 1325309 w 1325309"/>
                <a:gd name="connsiteY7" fmla="*/ 755650 h 1130300"/>
                <a:gd name="connsiteX8" fmla="*/ 1160209 w 1325309"/>
                <a:gd name="connsiteY8" fmla="*/ 412750 h 1130300"/>
                <a:gd name="connsiteX9" fmla="*/ 620459 w 1325309"/>
                <a:gd name="connsiteY9" fmla="*/ 0 h 1130300"/>
                <a:gd name="connsiteX10" fmla="*/ 228436 w 1325309"/>
                <a:gd name="connsiteY10" fmla="*/ 50140 h 1130300"/>
                <a:gd name="connsiteX0" fmla="*/ 228436 w 1325309"/>
                <a:gd name="connsiteY0" fmla="*/ 12536 h 1092696"/>
                <a:gd name="connsiteX1" fmla="*/ 0 w 1325309"/>
                <a:gd name="connsiteY1" fmla="*/ 247485 h 1092696"/>
                <a:gd name="connsiteX2" fmla="*/ 131509 w 1325309"/>
                <a:gd name="connsiteY2" fmla="*/ 451346 h 1092696"/>
                <a:gd name="connsiteX3" fmla="*/ 315659 w 1325309"/>
                <a:gd name="connsiteY3" fmla="*/ 540246 h 1092696"/>
                <a:gd name="connsiteX4" fmla="*/ 391859 w 1325309"/>
                <a:gd name="connsiteY4" fmla="*/ 965696 h 1092696"/>
                <a:gd name="connsiteX5" fmla="*/ 772859 w 1325309"/>
                <a:gd name="connsiteY5" fmla="*/ 1092696 h 1092696"/>
                <a:gd name="connsiteX6" fmla="*/ 709359 w 1325309"/>
                <a:gd name="connsiteY6" fmla="*/ 730746 h 1092696"/>
                <a:gd name="connsiteX7" fmla="*/ 1325309 w 1325309"/>
                <a:gd name="connsiteY7" fmla="*/ 718046 h 1092696"/>
                <a:gd name="connsiteX8" fmla="*/ 1160209 w 1325309"/>
                <a:gd name="connsiteY8" fmla="*/ 375146 h 1092696"/>
                <a:gd name="connsiteX9" fmla="*/ 612101 w 1325309"/>
                <a:gd name="connsiteY9" fmla="*/ 0 h 1092696"/>
                <a:gd name="connsiteX10" fmla="*/ 228436 w 1325309"/>
                <a:gd name="connsiteY10" fmla="*/ 12536 h 1092696"/>
                <a:gd name="connsiteX0" fmla="*/ 228436 w 1325309"/>
                <a:gd name="connsiteY0" fmla="*/ 12536 h 1092696"/>
                <a:gd name="connsiteX1" fmla="*/ 0 w 1325309"/>
                <a:gd name="connsiteY1" fmla="*/ 247485 h 1092696"/>
                <a:gd name="connsiteX2" fmla="*/ 131509 w 1325309"/>
                <a:gd name="connsiteY2" fmla="*/ 451346 h 1092696"/>
                <a:gd name="connsiteX3" fmla="*/ 315659 w 1325309"/>
                <a:gd name="connsiteY3" fmla="*/ 540246 h 1092696"/>
                <a:gd name="connsiteX4" fmla="*/ 391859 w 1325309"/>
                <a:gd name="connsiteY4" fmla="*/ 965696 h 1092696"/>
                <a:gd name="connsiteX5" fmla="*/ 772859 w 1325309"/>
                <a:gd name="connsiteY5" fmla="*/ 1092696 h 1092696"/>
                <a:gd name="connsiteX6" fmla="*/ 709359 w 1325309"/>
                <a:gd name="connsiteY6" fmla="*/ 730746 h 1092696"/>
                <a:gd name="connsiteX7" fmla="*/ 1325309 w 1325309"/>
                <a:gd name="connsiteY7" fmla="*/ 718046 h 1092696"/>
                <a:gd name="connsiteX8" fmla="*/ 1122603 w 1325309"/>
                <a:gd name="connsiteY8" fmla="*/ 387682 h 1092696"/>
                <a:gd name="connsiteX9" fmla="*/ 612101 w 1325309"/>
                <a:gd name="connsiteY9" fmla="*/ 0 h 1092696"/>
                <a:gd name="connsiteX10" fmla="*/ 228436 w 1325309"/>
                <a:gd name="connsiteY10" fmla="*/ 12536 h 1092696"/>
                <a:gd name="connsiteX0" fmla="*/ 228436 w 1296062"/>
                <a:gd name="connsiteY0" fmla="*/ 12536 h 1092696"/>
                <a:gd name="connsiteX1" fmla="*/ 0 w 1296062"/>
                <a:gd name="connsiteY1" fmla="*/ 247485 h 1092696"/>
                <a:gd name="connsiteX2" fmla="*/ 131509 w 1296062"/>
                <a:gd name="connsiteY2" fmla="*/ 451346 h 1092696"/>
                <a:gd name="connsiteX3" fmla="*/ 315659 w 1296062"/>
                <a:gd name="connsiteY3" fmla="*/ 540246 h 1092696"/>
                <a:gd name="connsiteX4" fmla="*/ 391859 w 1296062"/>
                <a:gd name="connsiteY4" fmla="*/ 965696 h 1092696"/>
                <a:gd name="connsiteX5" fmla="*/ 772859 w 1296062"/>
                <a:gd name="connsiteY5" fmla="*/ 1092696 h 1092696"/>
                <a:gd name="connsiteX6" fmla="*/ 709359 w 1296062"/>
                <a:gd name="connsiteY6" fmla="*/ 730746 h 1092696"/>
                <a:gd name="connsiteX7" fmla="*/ 1296062 w 1296062"/>
                <a:gd name="connsiteY7" fmla="*/ 718046 h 1092696"/>
                <a:gd name="connsiteX8" fmla="*/ 1122603 w 1296062"/>
                <a:gd name="connsiteY8" fmla="*/ 387682 h 1092696"/>
                <a:gd name="connsiteX9" fmla="*/ 612101 w 1296062"/>
                <a:gd name="connsiteY9" fmla="*/ 0 h 1092696"/>
                <a:gd name="connsiteX10" fmla="*/ 228436 w 1296062"/>
                <a:gd name="connsiteY10" fmla="*/ 12536 h 109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96062" h="1092696">
                  <a:moveTo>
                    <a:pt x="228436" y="12536"/>
                  </a:moveTo>
                  <a:lnTo>
                    <a:pt x="0" y="247485"/>
                  </a:lnTo>
                  <a:lnTo>
                    <a:pt x="131509" y="451346"/>
                  </a:lnTo>
                  <a:lnTo>
                    <a:pt x="315659" y="540246"/>
                  </a:lnTo>
                  <a:lnTo>
                    <a:pt x="391859" y="965696"/>
                  </a:lnTo>
                  <a:lnTo>
                    <a:pt x="772859" y="1092696"/>
                  </a:lnTo>
                  <a:lnTo>
                    <a:pt x="709359" y="730746"/>
                  </a:lnTo>
                  <a:lnTo>
                    <a:pt x="1296062" y="718046"/>
                  </a:lnTo>
                  <a:lnTo>
                    <a:pt x="1122603" y="387682"/>
                  </a:lnTo>
                  <a:lnTo>
                    <a:pt x="612101" y="0"/>
                  </a:lnTo>
                  <a:lnTo>
                    <a:pt x="228436" y="12536"/>
                  </a:lnTo>
                  <a:close/>
                </a:path>
              </a:pathLst>
            </a:custGeom>
            <a:noFill/>
            <a:ln w="571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228600" algn="l"/>
              <a:endParaRPr lang="fr-FR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F19FD020-A17E-EC38-0124-79C7F4275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35000"/>
            </a:blip>
            <a:stretch>
              <a:fillRect/>
            </a:stretch>
          </p:blipFill>
          <p:spPr>
            <a:xfrm>
              <a:off x="5683455" y="1389774"/>
              <a:ext cx="1902117" cy="1524132"/>
            </a:xfrm>
            <a:prstGeom prst="rect">
              <a:avLst/>
            </a:prstGeom>
          </p:spPr>
        </p:pic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D3452788-1651-ACF9-75A4-0BFA37F14101}"/>
                </a:ext>
              </a:extLst>
            </p:cNvPr>
            <p:cNvSpPr/>
            <p:nvPr/>
          </p:nvSpPr>
          <p:spPr>
            <a:xfrm>
              <a:off x="5659001" y="1390349"/>
              <a:ext cx="1899923" cy="1523557"/>
            </a:xfrm>
            <a:custGeom>
              <a:avLst/>
              <a:gdLst>
                <a:gd name="connsiteX0" fmla="*/ 0 w 3333750"/>
                <a:gd name="connsiteY0" fmla="*/ 57150 h 2673350"/>
                <a:gd name="connsiteX1" fmla="*/ 184150 w 3333750"/>
                <a:gd name="connsiteY1" fmla="*/ 1009650 h 2673350"/>
                <a:gd name="connsiteX2" fmla="*/ 330200 w 3333750"/>
                <a:gd name="connsiteY2" fmla="*/ 1085850 h 2673350"/>
                <a:gd name="connsiteX3" fmla="*/ 355600 w 3333750"/>
                <a:gd name="connsiteY3" fmla="*/ 1352550 h 2673350"/>
                <a:gd name="connsiteX4" fmla="*/ 882650 w 3333750"/>
                <a:gd name="connsiteY4" fmla="*/ 1974850 h 2673350"/>
                <a:gd name="connsiteX5" fmla="*/ 889000 w 3333750"/>
                <a:gd name="connsiteY5" fmla="*/ 1301750 h 2673350"/>
                <a:gd name="connsiteX6" fmla="*/ 628650 w 3333750"/>
                <a:gd name="connsiteY6" fmla="*/ 1308100 h 2673350"/>
                <a:gd name="connsiteX7" fmla="*/ 584200 w 3333750"/>
                <a:gd name="connsiteY7" fmla="*/ 933450 h 2673350"/>
                <a:gd name="connsiteX8" fmla="*/ 952500 w 3333750"/>
                <a:gd name="connsiteY8" fmla="*/ 920750 h 2673350"/>
                <a:gd name="connsiteX9" fmla="*/ 990600 w 3333750"/>
                <a:gd name="connsiteY9" fmla="*/ 1219200 h 2673350"/>
                <a:gd name="connsiteX10" fmla="*/ 1143000 w 3333750"/>
                <a:gd name="connsiteY10" fmla="*/ 1212850 h 2673350"/>
                <a:gd name="connsiteX11" fmla="*/ 1162050 w 3333750"/>
                <a:gd name="connsiteY11" fmla="*/ 2463800 h 2673350"/>
                <a:gd name="connsiteX12" fmla="*/ 1454150 w 3333750"/>
                <a:gd name="connsiteY12" fmla="*/ 2514600 h 2673350"/>
                <a:gd name="connsiteX13" fmla="*/ 1479550 w 3333750"/>
                <a:gd name="connsiteY13" fmla="*/ 2673350 h 2673350"/>
                <a:gd name="connsiteX14" fmla="*/ 3333750 w 3333750"/>
                <a:gd name="connsiteY14" fmla="*/ 2647950 h 2673350"/>
                <a:gd name="connsiteX15" fmla="*/ 3270250 w 3333750"/>
                <a:gd name="connsiteY15" fmla="*/ 2298700 h 2673350"/>
                <a:gd name="connsiteX16" fmla="*/ 2730500 w 3333750"/>
                <a:gd name="connsiteY16" fmla="*/ 1136650 h 2673350"/>
                <a:gd name="connsiteX17" fmla="*/ 2552700 w 3333750"/>
                <a:gd name="connsiteY17" fmla="*/ 793750 h 2673350"/>
                <a:gd name="connsiteX18" fmla="*/ 1968500 w 3333750"/>
                <a:gd name="connsiteY18" fmla="*/ 0 h 2673350"/>
                <a:gd name="connsiteX19" fmla="*/ 1663700 w 3333750"/>
                <a:gd name="connsiteY19" fmla="*/ 31750 h 2673350"/>
                <a:gd name="connsiteX20" fmla="*/ 0 w 3333750"/>
                <a:gd name="connsiteY20" fmla="*/ 57150 h 267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33750" h="2673350">
                  <a:moveTo>
                    <a:pt x="0" y="57150"/>
                  </a:moveTo>
                  <a:lnTo>
                    <a:pt x="184150" y="1009650"/>
                  </a:lnTo>
                  <a:lnTo>
                    <a:pt x="330200" y="1085850"/>
                  </a:lnTo>
                  <a:lnTo>
                    <a:pt x="355600" y="1352550"/>
                  </a:lnTo>
                  <a:lnTo>
                    <a:pt x="882650" y="1974850"/>
                  </a:lnTo>
                  <a:cubicBezTo>
                    <a:pt x="884767" y="1750483"/>
                    <a:pt x="886883" y="1526117"/>
                    <a:pt x="889000" y="1301750"/>
                  </a:cubicBezTo>
                  <a:lnTo>
                    <a:pt x="628650" y="1308100"/>
                  </a:lnTo>
                  <a:lnTo>
                    <a:pt x="584200" y="933450"/>
                  </a:lnTo>
                  <a:lnTo>
                    <a:pt x="952500" y="920750"/>
                  </a:lnTo>
                  <a:lnTo>
                    <a:pt x="990600" y="1219200"/>
                  </a:lnTo>
                  <a:lnTo>
                    <a:pt x="1143000" y="1212850"/>
                  </a:lnTo>
                  <a:lnTo>
                    <a:pt x="1162050" y="2463800"/>
                  </a:lnTo>
                  <a:lnTo>
                    <a:pt x="1454150" y="2514600"/>
                  </a:lnTo>
                  <a:lnTo>
                    <a:pt x="1479550" y="2673350"/>
                  </a:lnTo>
                  <a:lnTo>
                    <a:pt x="3333750" y="2647950"/>
                  </a:lnTo>
                  <a:lnTo>
                    <a:pt x="3270250" y="2298700"/>
                  </a:lnTo>
                  <a:lnTo>
                    <a:pt x="2730500" y="1136650"/>
                  </a:lnTo>
                  <a:lnTo>
                    <a:pt x="2552700" y="793750"/>
                  </a:lnTo>
                  <a:lnTo>
                    <a:pt x="1968500" y="0"/>
                  </a:lnTo>
                  <a:lnTo>
                    <a:pt x="1663700" y="31750"/>
                  </a:lnTo>
                  <a:lnTo>
                    <a:pt x="0" y="57150"/>
                  </a:lnTo>
                  <a:close/>
                </a:path>
              </a:pathLst>
            </a:cu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228600" algn="l"/>
              <a:endParaRPr lang="fr-FR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F4C9001-ECF4-4E3F-7990-33B932EE2E22}"/>
              </a:ext>
            </a:extLst>
          </p:cNvPr>
          <p:cNvGrpSpPr/>
          <p:nvPr/>
        </p:nvGrpSpPr>
        <p:grpSpPr>
          <a:xfrm>
            <a:off x="234949" y="1294600"/>
            <a:ext cx="2341536" cy="2767721"/>
            <a:chOff x="324626" y="809337"/>
            <a:chExt cx="3134135" cy="917862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D485F6A-B06D-BD2C-0247-1E645BC2E6D3}"/>
                </a:ext>
              </a:extLst>
            </p:cNvPr>
            <p:cNvSpPr/>
            <p:nvPr/>
          </p:nvSpPr>
          <p:spPr>
            <a:xfrm>
              <a:off x="324626" y="809337"/>
              <a:ext cx="3134135" cy="917862"/>
            </a:xfrm>
            <a:prstGeom prst="roundRect">
              <a:avLst>
                <a:gd name="adj" fmla="val 6258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381000" sx="103000" sy="103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20-25cm</a:t>
              </a:r>
            </a:p>
            <a:p>
              <a:r>
                <a:rPr lang="fr-FR" sz="1600" b="1" dirty="0">
                  <a:solidFill>
                    <a:schemeClr val="tx1"/>
                  </a:solidFill>
                </a:rPr>
                <a:t>Sableux</a:t>
              </a:r>
            </a:p>
            <a:p>
              <a:r>
                <a:rPr lang="fr-FR" sz="1600" b="1" dirty="0">
                  <a:solidFill>
                    <a:schemeClr val="tx1"/>
                  </a:solidFill>
                </a:rPr>
                <a:t>RFU : 4 mm</a:t>
              </a:r>
            </a:p>
            <a:p>
              <a:r>
                <a:rPr lang="fr-FR" sz="1600" dirty="0">
                  <a:solidFill>
                    <a:schemeClr val="tx1"/>
                  </a:solidFill>
                </a:rPr>
                <a:t>« Secteur défavorable en l’état pour la mise en culture. Trop caillouteuse et sableuse, elle ne retient pas assez l’eau et les éléments fertilisants […] ». </a:t>
              </a:r>
            </a:p>
            <a:p>
              <a:r>
                <a:rPr lang="fr-FR" sz="1600" dirty="0">
                  <a:solidFill>
                    <a:schemeClr val="tx1"/>
                  </a:solidFill>
                </a:rPr>
                <a:t>(</a:t>
              </a:r>
              <a:r>
                <a:rPr lang="fr-FR" sz="1600" dirty="0" err="1">
                  <a:solidFill>
                    <a:schemeClr val="tx1"/>
                  </a:solidFill>
                </a:rPr>
                <a:t>Valterra</a:t>
              </a:r>
              <a:r>
                <a:rPr lang="fr-FR" sz="1600" dirty="0">
                  <a:solidFill>
                    <a:schemeClr val="tx1"/>
                  </a:solidFill>
                </a:rPr>
                <a:t>)</a:t>
              </a: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4ABCC0E1-C56E-E7B8-BAC4-986656D3328B}"/>
                </a:ext>
              </a:extLst>
            </p:cNvPr>
            <p:cNvSpPr/>
            <p:nvPr/>
          </p:nvSpPr>
          <p:spPr>
            <a:xfrm rot="10800000">
              <a:off x="3343708" y="809337"/>
              <a:ext cx="114299" cy="917862"/>
            </a:xfrm>
            <a:custGeom>
              <a:avLst/>
              <a:gdLst>
                <a:gd name="connsiteX0" fmla="*/ 52037 w 114300"/>
                <a:gd name="connsiteY0" fmla="*/ 0 h 831530"/>
                <a:gd name="connsiteX1" fmla="*/ 114300 w 114300"/>
                <a:gd name="connsiteY1" fmla="*/ 0 h 831530"/>
                <a:gd name="connsiteX2" fmla="*/ 114300 w 114300"/>
                <a:gd name="connsiteY2" fmla="*/ 831530 h 831530"/>
                <a:gd name="connsiteX3" fmla="*/ 52037 w 114300"/>
                <a:gd name="connsiteY3" fmla="*/ 831530 h 831530"/>
                <a:gd name="connsiteX4" fmla="*/ 0 w 114300"/>
                <a:gd name="connsiteY4" fmla="*/ 779493 h 831530"/>
                <a:gd name="connsiteX5" fmla="*/ 0 w 114300"/>
                <a:gd name="connsiteY5" fmla="*/ 52037 h 831530"/>
                <a:gd name="connsiteX6" fmla="*/ 52037 w 114300"/>
                <a:gd name="connsiteY6" fmla="*/ 0 h 83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831530">
                  <a:moveTo>
                    <a:pt x="52037" y="0"/>
                  </a:moveTo>
                  <a:lnTo>
                    <a:pt x="114300" y="0"/>
                  </a:lnTo>
                  <a:lnTo>
                    <a:pt x="114300" y="831530"/>
                  </a:lnTo>
                  <a:lnTo>
                    <a:pt x="52037" y="831530"/>
                  </a:lnTo>
                  <a:cubicBezTo>
                    <a:pt x="23298" y="831530"/>
                    <a:pt x="0" y="808232"/>
                    <a:pt x="0" y="779493"/>
                  </a:cubicBezTo>
                  <a:lnTo>
                    <a:pt x="0" y="52037"/>
                  </a:lnTo>
                  <a:cubicBezTo>
                    <a:pt x="0" y="23298"/>
                    <a:pt x="23298" y="0"/>
                    <a:pt x="52037" y="0"/>
                  </a:cubicBez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41493A5-3EE2-DB56-3322-40CE20C9AF77}"/>
              </a:ext>
            </a:extLst>
          </p:cNvPr>
          <p:cNvGrpSpPr/>
          <p:nvPr/>
        </p:nvGrpSpPr>
        <p:grpSpPr>
          <a:xfrm>
            <a:off x="7274099" y="1430303"/>
            <a:ext cx="2366305" cy="2427297"/>
            <a:chOff x="322218" y="805282"/>
            <a:chExt cx="3167288" cy="917862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F74CCFC1-D075-A086-56EA-448AA8F6B2F9}"/>
                </a:ext>
              </a:extLst>
            </p:cNvPr>
            <p:cNvSpPr/>
            <p:nvPr/>
          </p:nvSpPr>
          <p:spPr>
            <a:xfrm>
              <a:off x="324626" y="809337"/>
              <a:ext cx="3164880" cy="905431"/>
            </a:xfrm>
            <a:prstGeom prst="roundRect">
              <a:avLst>
                <a:gd name="adj" fmla="val 4441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381000" sx="103000" sy="103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+50 cm</a:t>
              </a:r>
            </a:p>
            <a:p>
              <a:r>
                <a:rPr lang="fr-FR" sz="1600" b="1" dirty="0">
                  <a:solidFill>
                    <a:schemeClr val="tx1"/>
                  </a:solidFill>
                </a:rPr>
                <a:t>Argileux</a:t>
              </a:r>
            </a:p>
            <a:p>
              <a:r>
                <a:rPr lang="fr-FR" sz="1600" b="1" dirty="0">
                  <a:solidFill>
                    <a:schemeClr val="tx1"/>
                  </a:solidFill>
                </a:rPr>
                <a:t>RFU : 40 mm</a:t>
              </a:r>
            </a:p>
            <a:p>
              <a:r>
                <a:rPr lang="fr-FR" sz="1600" dirty="0">
                  <a:solidFill>
                    <a:schemeClr val="tx1"/>
                  </a:solidFill>
                </a:rPr>
                <a:t>« </a:t>
              </a:r>
              <a:r>
                <a:rPr lang="fr-FR" sz="1600" i="1" dirty="0">
                  <a:solidFill>
                    <a:schemeClr val="tx1"/>
                  </a:solidFill>
                </a:rPr>
                <a:t>[…] très argileuse et retient tous les éléments de manière extrême […] présente une réserve en eau correcte </a:t>
              </a:r>
              <a:r>
                <a:rPr lang="fr-FR" sz="1600" dirty="0">
                  <a:solidFill>
                    <a:schemeClr val="tx1"/>
                  </a:solidFill>
                </a:rPr>
                <a:t>».</a:t>
              </a:r>
            </a:p>
            <a:p>
              <a:r>
                <a:rPr lang="fr-FR" sz="1600" dirty="0">
                  <a:solidFill>
                    <a:schemeClr val="tx1"/>
                  </a:solidFill>
                </a:rPr>
                <a:t>(</a:t>
              </a:r>
              <a:r>
                <a:rPr lang="fr-FR" sz="1600" dirty="0" err="1">
                  <a:solidFill>
                    <a:schemeClr val="tx1"/>
                  </a:solidFill>
                </a:rPr>
                <a:t>Valterra</a:t>
              </a:r>
              <a:r>
                <a:rPr lang="fr-FR" sz="1600" dirty="0">
                  <a:solidFill>
                    <a:schemeClr val="tx1"/>
                  </a:solidFill>
                </a:rPr>
                <a:t>)</a:t>
              </a: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4AA8BAD9-91C3-BB81-8DC9-65E4E9C994A8}"/>
                </a:ext>
              </a:extLst>
            </p:cNvPr>
            <p:cNvSpPr/>
            <p:nvPr/>
          </p:nvSpPr>
          <p:spPr>
            <a:xfrm>
              <a:off x="322218" y="805282"/>
              <a:ext cx="114299" cy="917862"/>
            </a:xfrm>
            <a:custGeom>
              <a:avLst/>
              <a:gdLst>
                <a:gd name="connsiteX0" fmla="*/ 52037 w 114300"/>
                <a:gd name="connsiteY0" fmla="*/ 0 h 831530"/>
                <a:gd name="connsiteX1" fmla="*/ 114300 w 114300"/>
                <a:gd name="connsiteY1" fmla="*/ 0 h 831530"/>
                <a:gd name="connsiteX2" fmla="*/ 114300 w 114300"/>
                <a:gd name="connsiteY2" fmla="*/ 831530 h 831530"/>
                <a:gd name="connsiteX3" fmla="*/ 52037 w 114300"/>
                <a:gd name="connsiteY3" fmla="*/ 831530 h 831530"/>
                <a:gd name="connsiteX4" fmla="*/ 0 w 114300"/>
                <a:gd name="connsiteY4" fmla="*/ 779493 h 831530"/>
                <a:gd name="connsiteX5" fmla="*/ 0 w 114300"/>
                <a:gd name="connsiteY5" fmla="*/ 52037 h 831530"/>
                <a:gd name="connsiteX6" fmla="*/ 52037 w 114300"/>
                <a:gd name="connsiteY6" fmla="*/ 0 h 83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831530">
                  <a:moveTo>
                    <a:pt x="52037" y="0"/>
                  </a:moveTo>
                  <a:lnTo>
                    <a:pt x="114300" y="0"/>
                  </a:lnTo>
                  <a:lnTo>
                    <a:pt x="114300" y="831530"/>
                  </a:lnTo>
                  <a:lnTo>
                    <a:pt x="52037" y="831530"/>
                  </a:lnTo>
                  <a:cubicBezTo>
                    <a:pt x="23298" y="831530"/>
                    <a:pt x="0" y="808232"/>
                    <a:pt x="0" y="779493"/>
                  </a:cubicBezTo>
                  <a:lnTo>
                    <a:pt x="0" y="52037"/>
                  </a:lnTo>
                  <a:cubicBezTo>
                    <a:pt x="0" y="23298"/>
                    <a:pt x="23298" y="0"/>
                    <a:pt x="52037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C4BE71E-07E7-0780-9035-36AE36592A29}"/>
              </a:ext>
            </a:extLst>
          </p:cNvPr>
          <p:cNvGrpSpPr/>
          <p:nvPr/>
        </p:nvGrpSpPr>
        <p:grpSpPr>
          <a:xfrm>
            <a:off x="3306887" y="4258681"/>
            <a:ext cx="3713737" cy="2068184"/>
            <a:chOff x="310196" y="809337"/>
            <a:chExt cx="4970819" cy="917479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445F58FA-AA4E-BC06-FC6C-144B56A677A8}"/>
                </a:ext>
              </a:extLst>
            </p:cNvPr>
            <p:cNvSpPr/>
            <p:nvPr/>
          </p:nvSpPr>
          <p:spPr>
            <a:xfrm>
              <a:off x="324625" y="821385"/>
              <a:ext cx="4956390" cy="905431"/>
            </a:xfrm>
            <a:prstGeom prst="roundRect">
              <a:avLst>
                <a:gd name="adj" fmla="val 6258"/>
              </a:avLst>
            </a:prstGeom>
            <a:solidFill>
              <a:schemeClr val="bg1"/>
            </a:solidFill>
            <a:ln w="28575">
              <a:noFill/>
            </a:ln>
            <a:effectLst>
              <a:outerShdw blurRad="381000" sx="103000" sy="103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+50 cm</a:t>
              </a:r>
            </a:p>
            <a:p>
              <a:r>
                <a:rPr lang="fr-FR" sz="1600" b="1" dirty="0">
                  <a:solidFill>
                    <a:schemeClr val="tx1"/>
                  </a:solidFill>
                </a:rPr>
                <a:t>Argilo-sableux</a:t>
              </a:r>
            </a:p>
            <a:p>
              <a:r>
                <a:rPr lang="fr-FR" sz="1600" b="1" dirty="0">
                  <a:solidFill>
                    <a:schemeClr val="tx1"/>
                  </a:solidFill>
                </a:rPr>
                <a:t>RFU : 13 mm</a:t>
              </a:r>
            </a:p>
            <a:p>
              <a:r>
                <a:rPr lang="fr-FR" sz="1600" dirty="0">
                  <a:solidFill>
                    <a:schemeClr val="tx1"/>
                  </a:solidFill>
                </a:rPr>
                <a:t>« Un peu plus favorable que les 2 autres zones […] mais présente une aptitude moyenne du fait de sa texture et de sa faible réserve en eau ».</a:t>
              </a:r>
            </a:p>
            <a:p>
              <a:r>
                <a:rPr lang="fr-FR" sz="1600" dirty="0">
                  <a:solidFill>
                    <a:schemeClr val="tx1"/>
                  </a:solidFill>
                </a:rPr>
                <a:t>(</a:t>
              </a:r>
              <a:r>
                <a:rPr lang="fr-FR" sz="1600" dirty="0" err="1">
                  <a:solidFill>
                    <a:schemeClr val="tx1"/>
                  </a:solidFill>
                </a:rPr>
                <a:t>Valterra</a:t>
              </a:r>
              <a:r>
                <a:rPr lang="fr-FR" sz="1600" dirty="0">
                  <a:solidFill>
                    <a:schemeClr val="tx1"/>
                  </a:solidFill>
                </a:rPr>
                <a:t>)</a:t>
              </a:r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DCEC3910-466E-A825-B765-FB091EDFA2C9}"/>
                </a:ext>
              </a:extLst>
            </p:cNvPr>
            <p:cNvSpPr/>
            <p:nvPr/>
          </p:nvSpPr>
          <p:spPr>
            <a:xfrm rot="5400000">
              <a:off x="2768883" y="-1649350"/>
              <a:ext cx="39015" cy="4956390"/>
            </a:xfrm>
            <a:custGeom>
              <a:avLst/>
              <a:gdLst>
                <a:gd name="connsiteX0" fmla="*/ 52037 w 114300"/>
                <a:gd name="connsiteY0" fmla="*/ 0 h 831530"/>
                <a:gd name="connsiteX1" fmla="*/ 114300 w 114300"/>
                <a:gd name="connsiteY1" fmla="*/ 0 h 831530"/>
                <a:gd name="connsiteX2" fmla="*/ 114300 w 114300"/>
                <a:gd name="connsiteY2" fmla="*/ 831530 h 831530"/>
                <a:gd name="connsiteX3" fmla="*/ 52037 w 114300"/>
                <a:gd name="connsiteY3" fmla="*/ 831530 h 831530"/>
                <a:gd name="connsiteX4" fmla="*/ 0 w 114300"/>
                <a:gd name="connsiteY4" fmla="*/ 779493 h 831530"/>
                <a:gd name="connsiteX5" fmla="*/ 0 w 114300"/>
                <a:gd name="connsiteY5" fmla="*/ 52037 h 831530"/>
                <a:gd name="connsiteX6" fmla="*/ 52037 w 114300"/>
                <a:gd name="connsiteY6" fmla="*/ 0 h 83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831530">
                  <a:moveTo>
                    <a:pt x="52037" y="0"/>
                  </a:moveTo>
                  <a:lnTo>
                    <a:pt x="114300" y="0"/>
                  </a:lnTo>
                  <a:lnTo>
                    <a:pt x="114300" y="831530"/>
                  </a:lnTo>
                  <a:lnTo>
                    <a:pt x="52037" y="831530"/>
                  </a:lnTo>
                  <a:cubicBezTo>
                    <a:pt x="23298" y="831530"/>
                    <a:pt x="0" y="808232"/>
                    <a:pt x="0" y="779493"/>
                  </a:cubicBezTo>
                  <a:lnTo>
                    <a:pt x="0" y="52037"/>
                  </a:lnTo>
                  <a:cubicBezTo>
                    <a:pt x="0" y="23298"/>
                    <a:pt x="23298" y="0"/>
                    <a:pt x="52037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47E9972F-D299-8FF2-7E27-17DCB2AC4952}"/>
              </a:ext>
            </a:extLst>
          </p:cNvPr>
          <p:cNvCxnSpPr>
            <a:cxnSpLocks/>
            <a:endCxn id="21" idx="3"/>
          </p:cNvCxnSpPr>
          <p:nvPr/>
        </p:nvCxnSpPr>
        <p:spPr>
          <a:xfrm flipH="1">
            <a:off x="2576485" y="2601401"/>
            <a:ext cx="626703" cy="77060"/>
          </a:xfrm>
          <a:prstGeom prst="straightConnector1">
            <a:avLst/>
          </a:prstGeom>
          <a:ln w="28575">
            <a:solidFill>
              <a:srgbClr val="FF66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avec flèche 58">
            <a:extLst>
              <a:ext uri="{FF2B5EF4-FFF2-40B4-BE49-F238E27FC236}">
                <a16:creationId xmlns:a16="http://schemas.microsoft.com/office/drawing/2014/main" id="{F2796903-A4C4-695D-7BB4-91E4FA95C30F}"/>
              </a:ext>
            </a:extLst>
          </p:cNvPr>
          <p:cNvCxnSpPr>
            <a:cxnSpLocks/>
          </p:cNvCxnSpPr>
          <p:nvPr/>
        </p:nvCxnSpPr>
        <p:spPr>
          <a:xfrm>
            <a:off x="3703782" y="2872509"/>
            <a:ext cx="1033895" cy="1410907"/>
          </a:xfrm>
          <a:prstGeom prst="straightConnector1">
            <a:avLst/>
          </a:prstGeom>
          <a:ln w="28575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D07915BC-9B9E-A131-AC44-6BFDAEF0A0DE}"/>
              </a:ext>
            </a:extLst>
          </p:cNvPr>
          <p:cNvCxnSpPr>
            <a:cxnSpLocks/>
          </p:cNvCxnSpPr>
          <p:nvPr/>
        </p:nvCxnSpPr>
        <p:spPr>
          <a:xfrm>
            <a:off x="6142182" y="2652355"/>
            <a:ext cx="1131354" cy="0"/>
          </a:xfrm>
          <a:prstGeom prst="straightConnector1">
            <a:avLst/>
          </a:prstGeom>
          <a:ln w="28575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Image 77">
            <a:extLst>
              <a:ext uri="{FF2B5EF4-FFF2-40B4-BE49-F238E27FC236}">
                <a16:creationId xmlns:a16="http://schemas.microsoft.com/office/drawing/2014/main" id="{71816CEA-0E49-77FF-F1BF-2A74100E93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6985" y="172267"/>
            <a:ext cx="1982331" cy="1173216"/>
          </a:xfrm>
          <a:prstGeom prst="rect">
            <a:avLst/>
          </a:prstGeom>
        </p:spPr>
      </p:pic>
      <p:pic>
        <p:nvPicPr>
          <p:cNvPr id="80" name="Image 79">
            <a:extLst>
              <a:ext uri="{FF2B5EF4-FFF2-40B4-BE49-F238E27FC236}">
                <a16:creationId xmlns:a16="http://schemas.microsoft.com/office/drawing/2014/main" id="{870FA3EC-FBE3-4AB3-E1B1-AB1C17C5B49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127"/>
          <a:stretch/>
        </p:blipFill>
        <p:spPr>
          <a:xfrm>
            <a:off x="175563" y="4137766"/>
            <a:ext cx="2517286" cy="938767"/>
          </a:xfrm>
          <a:prstGeom prst="rect">
            <a:avLst/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8D4D3077-60A9-BD3B-97A8-D1A71F06FC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0797" y="5805897"/>
            <a:ext cx="3087081" cy="98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385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FA15B-FA57-00E8-4355-445D30DFC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981F79F-E351-CE0E-2EE5-F10D2BA92B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7F3ECCE8-906D-BE35-AA28-221CB68DAA72}"/>
              </a:ext>
            </a:extLst>
          </p:cNvPr>
          <p:cNvSpPr txBox="1">
            <a:spLocks/>
          </p:cNvSpPr>
          <p:nvPr/>
        </p:nvSpPr>
        <p:spPr>
          <a:xfrm>
            <a:off x="351126" y="148829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3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dirty="0"/>
              <a:t>Détermination de l’emprise du parc : un compromis fruit de nombreux enjeux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D189B0D5-7B9C-C090-8A41-599D29EA93F5}"/>
              </a:ext>
            </a:extLst>
          </p:cNvPr>
          <p:cNvSpPr/>
          <p:nvPr/>
        </p:nvSpPr>
        <p:spPr>
          <a:xfrm>
            <a:off x="3733844" y="1299995"/>
            <a:ext cx="2743338" cy="2743338"/>
          </a:xfrm>
          <a:prstGeom prst="ellipse">
            <a:avLst/>
          </a:prstGeom>
          <a:solidFill>
            <a:srgbClr val="A79F32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D818288-2A88-9E27-348C-DAFD066EA84A}"/>
              </a:ext>
            </a:extLst>
          </p:cNvPr>
          <p:cNvGrpSpPr/>
          <p:nvPr/>
        </p:nvGrpSpPr>
        <p:grpSpPr>
          <a:xfrm>
            <a:off x="2966555" y="2665257"/>
            <a:ext cx="4277917" cy="2743338"/>
            <a:chOff x="2644273" y="2216086"/>
            <a:chExt cx="4277917" cy="2743338"/>
          </a:xfrm>
        </p:grpSpPr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2E47D9D-1DF3-1C9A-63B0-8D6E042A7FD8}"/>
                </a:ext>
              </a:extLst>
            </p:cNvPr>
            <p:cNvSpPr/>
            <p:nvPr/>
          </p:nvSpPr>
          <p:spPr>
            <a:xfrm>
              <a:off x="4178852" y="2216086"/>
              <a:ext cx="2743338" cy="274333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DAEEADB6-906B-298B-603C-2B715626ADE4}"/>
                </a:ext>
              </a:extLst>
            </p:cNvPr>
            <p:cNvSpPr/>
            <p:nvPr/>
          </p:nvSpPr>
          <p:spPr>
            <a:xfrm rot="5400000">
              <a:off x="2644273" y="2216086"/>
              <a:ext cx="2743338" cy="274333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D07830D8-9F0E-6436-3E04-42F026E2C315}"/>
              </a:ext>
            </a:extLst>
          </p:cNvPr>
          <p:cNvSpPr txBox="1"/>
          <p:nvPr/>
        </p:nvSpPr>
        <p:spPr>
          <a:xfrm>
            <a:off x="4370799" y="3317335"/>
            <a:ext cx="1506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2"/>
                </a:solidFill>
              </a:rPr>
              <a:t>Projet qui intègre les :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35FD372-5012-A1F9-4B6F-A99723A1BCEA}"/>
              </a:ext>
            </a:extLst>
          </p:cNvPr>
          <p:cNvSpPr txBox="1"/>
          <p:nvPr/>
        </p:nvSpPr>
        <p:spPr>
          <a:xfrm rot="16200000">
            <a:off x="4138352" y="2083455"/>
            <a:ext cx="1975113" cy="1673258"/>
          </a:xfrm>
          <a:prstGeom prst="rect">
            <a:avLst/>
          </a:prstGeom>
          <a:noFill/>
        </p:spPr>
        <p:txBody>
          <a:bodyPr wrap="square" rtlCol="0">
            <a:prstTxWarp prst="textCircle">
              <a:avLst>
                <a:gd name="adj" fmla="val 12606243"/>
              </a:avLst>
            </a:prstTxWarp>
            <a:spAutoFit/>
          </a:bodyPr>
          <a:lstStyle/>
          <a:p>
            <a:pPr algn="ctr"/>
            <a:endParaRPr lang="fr-FR" dirty="0">
              <a:solidFill>
                <a:srgbClr val="A79F32"/>
              </a:solidFill>
            </a:endParaRPr>
          </a:p>
          <a:p>
            <a:pPr algn="ctr"/>
            <a:r>
              <a:rPr lang="fr-FR" dirty="0">
                <a:solidFill>
                  <a:srgbClr val="A79F32"/>
                </a:solidFill>
              </a:rPr>
              <a:t>Enjeux</a:t>
            </a:r>
          </a:p>
          <a:p>
            <a:pPr algn="ctr"/>
            <a:r>
              <a:rPr lang="fr-FR" dirty="0">
                <a:solidFill>
                  <a:srgbClr val="A79F32"/>
                </a:solidFill>
              </a:rPr>
              <a:t>Agricoles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6CF29F0-198E-E6B9-F16B-EDB2C8787CAB}"/>
              </a:ext>
            </a:extLst>
          </p:cNvPr>
          <p:cNvSpPr txBox="1"/>
          <p:nvPr/>
        </p:nvSpPr>
        <p:spPr>
          <a:xfrm>
            <a:off x="4783613" y="3178922"/>
            <a:ext cx="1975113" cy="1673258"/>
          </a:xfrm>
          <a:prstGeom prst="rect">
            <a:avLst/>
          </a:prstGeom>
          <a:noFill/>
        </p:spPr>
        <p:txBody>
          <a:bodyPr wrap="square" rtlCol="0">
            <a:prstTxWarp prst="textCircle">
              <a:avLst>
                <a:gd name="adj" fmla="val 12606243"/>
              </a:avLst>
            </a:prstTxWarp>
            <a:spAutoFit/>
          </a:bodyPr>
          <a:lstStyle/>
          <a:p>
            <a:pPr algn="ctr"/>
            <a:r>
              <a:rPr lang="fr-FR" dirty="0">
                <a:solidFill>
                  <a:schemeClr val="accent2"/>
                </a:solidFill>
              </a:rPr>
              <a:t>Enjeux</a:t>
            </a:r>
          </a:p>
          <a:p>
            <a:pPr algn="ctr"/>
            <a:r>
              <a:rPr lang="fr-FR" dirty="0">
                <a:solidFill>
                  <a:schemeClr val="accent2"/>
                </a:solidFill>
              </a:rPr>
              <a:t>Sociétaux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3F3E93D-83C8-FAC5-6143-92BFB3953B12}"/>
              </a:ext>
            </a:extLst>
          </p:cNvPr>
          <p:cNvSpPr txBox="1"/>
          <p:nvPr/>
        </p:nvSpPr>
        <p:spPr>
          <a:xfrm rot="10800000">
            <a:off x="3412412" y="3176916"/>
            <a:ext cx="1975113" cy="1673258"/>
          </a:xfrm>
          <a:prstGeom prst="rect">
            <a:avLst/>
          </a:prstGeom>
          <a:noFill/>
        </p:spPr>
        <p:txBody>
          <a:bodyPr wrap="square" rtlCol="0">
            <a:prstTxWarp prst="textCircle">
              <a:avLst>
                <a:gd name="adj" fmla="val 12606243"/>
              </a:avLst>
            </a:prstTxWarp>
            <a:spAutoFit/>
          </a:bodyPr>
          <a:lstStyle/>
          <a:p>
            <a:pPr algn="ctr"/>
            <a:endParaRPr lang="fr-FR" dirty="0">
              <a:solidFill>
                <a:schemeClr val="accent3"/>
              </a:solidFill>
            </a:endParaRPr>
          </a:p>
          <a:p>
            <a:pPr algn="ctr"/>
            <a:r>
              <a:rPr lang="fr-FR" dirty="0">
                <a:solidFill>
                  <a:schemeClr val="accent3"/>
                </a:solidFill>
              </a:rPr>
              <a:t>Enjeux</a:t>
            </a:r>
          </a:p>
          <a:p>
            <a:pPr algn="ctr"/>
            <a:r>
              <a:rPr lang="fr-FR" dirty="0">
                <a:solidFill>
                  <a:schemeClr val="accent3"/>
                </a:solidFill>
              </a:rPr>
              <a:t>Environnementaux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086F2C5-F75E-126B-6E6E-B41B774F1C77}"/>
              </a:ext>
            </a:extLst>
          </p:cNvPr>
          <p:cNvSpPr txBox="1"/>
          <p:nvPr/>
        </p:nvSpPr>
        <p:spPr>
          <a:xfrm>
            <a:off x="334711" y="626781"/>
            <a:ext cx="30638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A79F32"/>
                </a:solidFill>
              </a:rPr>
              <a:t>Autour des projets agricoles de l’exploitant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A79F32"/>
                </a:solidFill>
              </a:rPr>
              <a:t>Potentiel agronomique limité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A79F32"/>
                </a:solidFill>
              </a:rPr>
              <a:t>Respect des pratiques de l’exploitant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A79F32"/>
                </a:solidFill>
              </a:rPr>
              <a:t>Respect du bien-être animal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A79F32"/>
                </a:solidFill>
              </a:rPr>
              <a:t>Respect des filières locales</a:t>
            </a:r>
          </a:p>
        </p:txBody>
      </p:sp>
      <p:cxnSp>
        <p:nvCxnSpPr>
          <p:cNvPr id="28" name="Connecteur : en arc 27">
            <a:extLst>
              <a:ext uri="{FF2B5EF4-FFF2-40B4-BE49-F238E27FC236}">
                <a16:creationId xmlns:a16="http://schemas.microsoft.com/office/drawing/2014/main" id="{B6827DEC-234E-03A8-76D4-A0B5D2200117}"/>
              </a:ext>
            </a:extLst>
          </p:cNvPr>
          <p:cNvCxnSpPr>
            <a:cxnSpLocks/>
            <a:endCxn id="27" idx="3"/>
          </p:cNvCxnSpPr>
          <p:nvPr/>
        </p:nvCxnSpPr>
        <p:spPr>
          <a:xfrm rot="10800000">
            <a:off x="3398546" y="1534723"/>
            <a:ext cx="1102588" cy="661723"/>
          </a:xfrm>
          <a:prstGeom prst="curvedConnector3">
            <a:avLst>
              <a:gd name="adj1" fmla="val 50000"/>
            </a:avLst>
          </a:prstGeom>
          <a:ln w="12700">
            <a:solidFill>
              <a:srgbClr val="A79F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36F1ABF8-90FE-64AA-7911-D48A956FF09F}"/>
              </a:ext>
            </a:extLst>
          </p:cNvPr>
          <p:cNvSpPr txBox="1"/>
          <p:nvPr/>
        </p:nvSpPr>
        <p:spPr>
          <a:xfrm>
            <a:off x="275587" y="5052596"/>
            <a:ext cx="30638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600" dirty="0">
                <a:solidFill>
                  <a:schemeClr val="accent3"/>
                </a:solidFill>
              </a:rPr>
              <a:t>Préservation des habitats écologiques vulnérables/rares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chemeClr val="accent3"/>
                </a:solidFill>
              </a:rPr>
              <a:t>Préservation des espèces patrimoniales/vulnérables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chemeClr val="accent3"/>
                </a:solidFill>
              </a:rPr>
              <a:t>Intégration paysagère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chemeClr val="accent3"/>
                </a:solidFill>
              </a:rPr>
              <a:t>Préconisations techniques et de sécurité</a:t>
            </a:r>
          </a:p>
          <a:p>
            <a:pPr marL="285750" indent="-285750">
              <a:buFontTx/>
              <a:buChar char="-"/>
            </a:pPr>
            <a:endParaRPr lang="fr-FR" sz="1600" dirty="0">
              <a:solidFill>
                <a:schemeClr val="accent3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97E33BD-376F-2B87-2716-CC654C4B8130}"/>
              </a:ext>
            </a:extLst>
          </p:cNvPr>
          <p:cNvSpPr txBox="1"/>
          <p:nvPr/>
        </p:nvSpPr>
        <p:spPr>
          <a:xfrm>
            <a:off x="6676929" y="5177947"/>
            <a:ext cx="31956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600" dirty="0">
                <a:solidFill>
                  <a:schemeClr val="accent2"/>
                </a:solidFill>
              </a:rPr>
              <a:t>Transition énergétique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chemeClr val="accent2"/>
                </a:solidFill>
              </a:rPr>
              <a:t>Concertation  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chemeClr val="accent2"/>
                </a:solidFill>
              </a:rPr>
              <a:t> Orientations et attentes du territoire 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chemeClr val="accent2"/>
                </a:solidFill>
              </a:rPr>
              <a:t> Meilleure intégration possible du projet</a:t>
            </a:r>
          </a:p>
        </p:txBody>
      </p:sp>
      <p:cxnSp>
        <p:nvCxnSpPr>
          <p:cNvPr id="33" name="Connecteur : en arc 32">
            <a:extLst>
              <a:ext uri="{FF2B5EF4-FFF2-40B4-BE49-F238E27FC236}">
                <a16:creationId xmlns:a16="http://schemas.microsoft.com/office/drawing/2014/main" id="{999A1C0A-014E-A846-52D2-00A31599981A}"/>
              </a:ext>
            </a:extLst>
          </p:cNvPr>
          <p:cNvCxnSpPr>
            <a:cxnSpLocks/>
            <a:endCxn id="30" idx="1"/>
          </p:cNvCxnSpPr>
          <p:nvPr/>
        </p:nvCxnSpPr>
        <p:spPr>
          <a:xfrm rot="16200000" flipH="1">
            <a:off x="5706142" y="4991990"/>
            <a:ext cx="1227182" cy="714392"/>
          </a:xfrm>
          <a:prstGeom prst="curvedConnector2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 : en arc 33">
            <a:extLst>
              <a:ext uri="{FF2B5EF4-FFF2-40B4-BE49-F238E27FC236}">
                <a16:creationId xmlns:a16="http://schemas.microsoft.com/office/drawing/2014/main" id="{34F87803-7E6F-7008-D11E-2B14B7BBD9BB}"/>
              </a:ext>
            </a:extLst>
          </p:cNvPr>
          <p:cNvCxnSpPr>
            <a:cxnSpLocks/>
            <a:endCxn id="29" idx="3"/>
          </p:cNvCxnSpPr>
          <p:nvPr/>
        </p:nvCxnSpPr>
        <p:spPr>
          <a:xfrm rot="5400000">
            <a:off x="3197866" y="4943284"/>
            <a:ext cx="1281919" cy="998808"/>
          </a:xfrm>
          <a:prstGeom prst="curvedConnector2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Ellipse 55">
            <a:extLst>
              <a:ext uri="{FF2B5EF4-FFF2-40B4-BE49-F238E27FC236}">
                <a16:creationId xmlns:a16="http://schemas.microsoft.com/office/drawing/2014/main" id="{94536666-A0A2-7585-B7E2-A248FAEF7E71}"/>
              </a:ext>
            </a:extLst>
          </p:cNvPr>
          <p:cNvSpPr/>
          <p:nvPr/>
        </p:nvSpPr>
        <p:spPr>
          <a:xfrm>
            <a:off x="2735878" y="1205520"/>
            <a:ext cx="4776037" cy="4776037"/>
          </a:xfrm>
          <a:prstGeom prst="ellipse">
            <a:avLst/>
          </a:prstGeom>
          <a:noFill/>
          <a:ln>
            <a:solidFill>
              <a:srgbClr val="7F90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cxnSp>
        <p:nvCxnSpPr>
          <p:cNvPr id="57" name="Connecteur : en arc 56">
            <a:extLst>
              <a:ext uri="{FF2B5EF4-FFF2-40B4-BE49-F238E27FC236}">
                <a16:creationId xmlns:a16="http://schemas.microsoft.com/office/drawing/2014/main" id="{4B5ECA9B-EFD7-9D6C-3A59-47CAC3A5AC55}"/>
              </a:ext>
            </a:extLst>
          </p:cNvPr>
          <p:cNvCxnSpPr>
            <a:cxnSpLocks/>
            <a:stCxn id="56" idx="7"/>
            <a:endCxn id="60" idx="1"/>
          </p:cNvCxnSpPr>
          <p:nvPr/>
        </p:nvCxnSpPr>
        <p:spPr>
          <a:xfrm rot="5400000" flipH="1" flipV="1">
            <a:off x="6728670" y="1259393"/>
            <a:ext cx="729372" cy="561751"/>
          </a:xfrm>
          <a:prstGeom prst="curvedConnector2">
            <a:avLst/>
          </a:prstGeom>
          <a:ln>
            <a:solidFill>
              <a:srgbClr val="7F90A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ZoneTexte 59">
            <a:extLst>
              <a:ext uri="{FF2B5EF4-FFF2-40B4-BE49-F238E27FC236}">
                <a16:creationId xmlns:a16="http://schemas.microsoft.com/office/drawing/2014/main" id="{ED1A01A4-6724-EB2F-3ED1-D144E532C273}"/>
              </a:ext>
            </a:extLst>
          </p:cNvPr>
          <p:cNvSpPr txBox="1"/>
          <p:nvPr/>
        </p:nvSpPr>
        <p:spPr>
          <a:xfrm>
            <a:off x="7374232" y="1006305"/>
            <a:ext cx="2120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2"/>
                </a:solidFill>
              </a:rPr>
              <a:t>PROJET DE TERRITOIRE</a:t>
            </a:r>
          </a:p>
        </p:txBody>
      </p:sp>
    </p:spTree>
    <p:extLst>
      <p:ext uri="{BB962C8B-B14F-4D97-AF65-F5344CB8AC3E}">
        <p14:creationId xmlns:p14="http://schemas.microsoft.com/office/powerpoint/2010/main" val="371641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0D57CE0-906A-3C53-4E3B-220FF6C69481}"/>
              </a:ext>
            </a:extLst>
          </p:cNvPr>
          <p:cNvSpPr/>
          <p:nvPr/>
        </p:nvSpPr>
        <p:spPr>
          <a:xfrm>
            <a:off x="132934" y="2078995"/>
            <a:ext cx="4121014" cy="270000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fr-FR" dirty="0">
              <a:solidFill>
                <a:schemeClr val="bg1">
                  <a:lumMod val="65000"/>
                </a:schemeClr>
              </a:solidFill>
              <a:latin typeface="Whitney"/>
            </a:endParaRPr>
          </a:p>
          <a:p>
            <a:pPr algn="just"/>
            <a:r>
              <a:rPr lang="fr-FR" sz="1600" dirty="0">
                <a:solidFill>
                  <a:schemeClr val="tx1"/>
                </a:solidFill>
                <a:latin typeface="Whitney"/>
              </a:rPr>
              <a:t>Un projet agrivoltaïque cohérent sur le long terme et qui s’inscrit dans un projet plus global de l’activité agricole des exploitants. </a:t>
            </a:r>
          </a:p>
          <a:p>
            <a:pPr algn="just"/>
            <a:endParaRPr lang="fr-FR" sz="1600" dirty="0">
              <a:solidFill>
                <a:schemeClr val="tx1"/>
              </a:solidFill>
              <a:latin typeface="Whitney"/>
            </a:endParaRPr>
          </a:p>
          <a:p>
            <a:pPr algn="just"/>
            <a:r>
              <a:rPr lang="fr-FR" sz="1600" dirty="0">
                <a:solidFill>
                  <a:schemeClr val="tx1"/>
                </a:solidFill>
                <a:latin typeface="Whitney"/>
              </a:rPr>
              <a:t>Une distance de raccordement au réseau électrique compatible avec la puissance développée au développement d’un projet photovoltaïque (Poste source de </a:t>
            </a:r>
            <a:r>
              <a:rPr lang="fr-FR" sz="1600" dirty="0" err="1">
                <a:solidFill>
                  <a:schemeClr val="tx1"/>
                </a:solidFill>
                <a:latin typeface="Whitney"/>
              </a:rPr>
              <a:t>Moingt</a:t>
            </a:r>
            <a:r>
              <a:rPr lang="fr-FR" sz="1600" dirty="0">
                <a:solidFill>
                  <a:schemeClr val="tx1"/>
                </a:solidFill>
                <a:latin typeface="Whitney"/>
              </a:rPr>
              <a:t> à 6km du site, actuellement retenu pour le raccordement)</a:t>
            </a:r>
            <a:endParaRPr lang="fr-FR" sz="1600" dirty="0">
              <a:solidFill>
                <a:schemeClr val="bg1">
                  <a:lumMod val="50000"/>
                </a:schemeClr>
              </a:solidFill>
              <a:latin typeface="Whitney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5211849-F975-FDBF-6A7B-940E3533B798}"/>
              </a:ext>
            </a:extLst>
          </p:cNvPr>
          <p:cNvSpPr txBox="1"/>
          <p:nvPr/>
        </p:nvSpPr>
        <p:spPr>
          <a:xfrm>
            <a:off x="1038509" y="1751909"/>
            <a:ext cx="28473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solidFill>
                  <a:schemeClr val="accent2"/>
                </a:solidFill>
              </a:rPr>
              <a:t>Raisons du choix du site 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DE513D8-107E-092C-7424-6B729AEB8D20}"/>
              </a:ext>
            </a:extLst>
          </p:cNvPr>
          <p:cNvSpPr txBox="1"/>
          <p:nvPr/>
        </p:nvSpPr>
        <p:spPr>
          <a:xfrm>
            <a:off x="124226" y="4858516"/>
            <a:ext cx="412972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00">
                <a:effectLst/>
                <a:latin typeface="+mj-lt"/>
                <a:ea typeface="Calibri" panose="020F0502020204030204" pitchFamily="34" charset="0"/>
              </a:defRPr>
            </a:lvl1pPr>
          </a:lstStyle>
          <a:p>
            <a:pPr algn="just"/>
            <a:r>
              <a:rPr lang="fr-FR" sz="1600" b="1" dirty="0">
                <a:solidFill>
                  <a:schemeClr val="tx2"/>
                </a:solidFill>
                <a:latin typeface="+mn-lt"/>
              </a:rPr>
              <a:t>Dans un rayon de 3 km autour du poste source : 6 sites dégradés ont été identifiés et ont fait l’objet d’une analyse de compatibilité. Aucun de ces sites ne permettait d’accueillir un parc photovoltaïque au sol. </a:t>
            </a: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1600531C-36FF-3091-C7BC-BF8104DCE70F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3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dirty="0"/>
              <a:t>Une analyse multicritère pour sélectionner ce terrain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E1D585-F8FC-7955-E6BC-9A20AFE7B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590" y="1678962"/>
            <a:ext cx="5510410" cy="413280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41FEFB8-21EE-7E12-BC8E-73FAC1BB16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5642" y="4559881"/>
            <a:ext cx="1130358" cy="123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40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FEBF8B-FA7C-D5A7-8D55-B77EDB27FF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19</a:t>
            </a:fld>
            <a:endParaRPr lang="fr-FR"/>
          </a:p>
        </p:txBody>
      </p:sp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F832748A-1A54-D6F0-6C0C-87A364A72A14}"/>
              </a:ext>
            </a:extLst>
          </p:cNvPr>
          <p:cNvSpPr txBox="1">
            <a:spLocks/>
          </p:cNvSpPr>
          <p:nvPr/>
        </p:nvSpPr>
        <p:spPr>
          <a:xfrm>
            <a:off x="9225569" y="6506840"/>
            <a:ext cx="232756" cy="23083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/>
                </a:solidFill>
                <a:latin typeface="Economica Next 02" pitchFamily="50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BBB72A6-C2F7-403D-8CA7-191AF8E989CF}" type="slidenum">
              <a:rPr lang="fr-FR" smtClean="0">
                <a:solidFill>
                  <a:srgbClr val="0F3C8A"/>
                </a:solidFill>
              </a:rPr>
              <a:pPr>
                <a:defRPr/>
              </a:pPr>
              <a:t>19</a:t>
            </a:fld>
            <a:endParaRPr lang="fr-FR">
              <a:solidFill>
                <a:srgbClr val="0F3C8A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46D5C92-E28A-BF22-D522-22DC75F22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59" y="866066"/>
            <a:ext cx="4877841" cy="435017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4CDEFEC-844C-40EA-82A0-36A9DB9E5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3520" y="4863216"/>
            <a:ext cx="1549480" cy="1759040"/>
          </a:xfrm>
          <a:prstGeom prst="rect">
            <a:avLst/>
          </a:prstGeom>
        </p:spPr>
      </p:pic>
      <p:sp>
        <p:nvSpPr>
          <p:cNvPr id="15" name="Espace réservé du texte 9">
            <a:extLst>
              <a:ext uri="{FF2B5EF4-FFF2-40B4-BE49-F238E27FC236}">
                <a16:creationId xmlns:a16="http://schemas.microsoft.com/office/drawing/2014/main" id="{E036770D-46C8-CB5F-5512-0AF5F16BE93E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5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dirty="0"/>
              <a:t>Un projet compatible avec les enjeux environnementaux et paysagers présents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B0BC1D6-B39A-2D5A-E170-2DBC3F02B0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6716" y="866066"/>
            <a:ext cx="4562532" cy="428637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FBFBF46-9AC3-6B63-F9F2-560387505B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5529" y="5037850"/>
            <a:ext cx="1473276" cy="70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645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DA0238B5-2D8A-4E3A-A874-5D407B759ABC}"/>
              </a:ext>
            </a:extLst>
          </p:cNvPr>
          <p:cNvGrpSpPr/>
          <p:nvPr/>
        </p:nvGrpSpPr>
        <p:grpSpPr>
          <a:xfrm>
            <a:off x="-97200" y="282891"/>
            <a:ext cx="7821975" cy="909336"/>
            <a:chOff x="188550" y="276995"/>
            <a:chExt cx="7821975" cy="9093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EA2F971-5DF0-4E7E-8CF3-0FD05082F5DE}"/>
                </a:ext>
              </a:extLst>
            </p:cNvPr>
            <p:cNvSpPr/>
            <p:nvPr/>
          </p:nvSpPr>
          <p:spPr>
            <a:xfrm>
              <a:off x="360000" y="540000"/>
              <a:ext cx="560044" cy="646331"/>
            </a:xfrm>
            <a:prstGeom prst="rect">
              <a:avLst/>
            </a:prstGeom>
          </p:spPr>
          <p:txBody>
            <a:bodyPr wrap="none" lIns="36000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68000">
                        <a:srgbClr val="08ACD4"/>
                      </a:gs>
                      <a:gs pos="36000">
                        <a:srgbClr val="0082C6"/>
                      </a:gs>
                      <a:gs pos="0">
                        <a:srgbClr val="0F3C8A"/>
                      </a:gs>
                      <a:gs pos="100000">
                        <a:srgbClr val="93C9AB"/>
                      </a:gs>
                    </a:gsLst>
                    <a:lin ang="0" scaled="1"/>
                  </a:gradFill>
                  <a:effectLst/>
                  <a:uLnTx/>
                  <a:uFillTx/>
                  <a:latin typeface="Whitney"/>
                  <a:ea typeface="+mn-ea"/>
                  <a:cs typeface="+mn-cs"/>
                </a:rPr>
                <a:t> </a:t>
              </a:r>
              <a:endParaRPr kumimoji="0" lang="en-US" sz="36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68000">
                      <a:srgbClr val="08ACD4"/>
                    </a:gs>
                    <a:gs pos="36000">
                      <a:srgbClr val="0082C6"/>
                    </a:gs>
                    <a:gs pos="0">
                      <a:srgbClr val="0F3C8A"/>
                    </a:gs>
                    <a:gs pos="100000">
                      <a:srgbClr val="93C9AB"/>
                    </a:gs>
                  </a:gsLst>
                  <a:lin ang="0" scaled="1"/>
                </a:gradFill>
                <a:effectLst/>
                <a:uLnTx/>
                <a:uFillTx/>
                <a:latin typeface="Whitney"/>
                <a:ea typeface="+mn-ea"/>
                <a:cs typeface="+mn-cs"/>
              </a:endParaRPr>
            </a:p>
          </p:txBody>
        </p:sp>
        <p:sp>
          <p:nvSpPr>
            <p:cNvPr id="11" name="Espace réservé du texte 9">
              <a:extLst>
                <a:ext uri="{FF2B5EF4-FFF2-40B4-BE49-F238E27FC236}">
                  <a16:creationId xmlns:a16="http://schemas.microsoft.com/office/drawing/2014/main" id="{8F76E53D-52A1-4FF9-BBAC-02540D9DF6B4}"/>
                </a:ext>
              </a:extLst>
            </p:cNvPr>
            <p:cNvSpPr txBox="1">
              <a:spLocks/>
            </p:cNvSpPr>
            <p:nvPr/>
          </p:nvSpPr>
          <p:spPr>
            <a:xfrm>
              <a:off x="188550" y="276995"/>
              <a:ext cx="7821975" cy="410882"/>
            </a:xfrm>
            <a:prstGeom prst="rect">
              <a:avLst/>
            </a:prstGeom>
          </p:spPr>
          <p:txBody>
            <a:bodyPr wrap="square" lIns="360000" anchor="ctr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SzPct val="70000"/>
                <a:buFontTx/>
                <a:buBlip>
                  <a:blip r:embed="rId3"/>
                </a:buBlip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52000" indent="-14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60000" indent="-14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468000" indent="-14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fr-FR" sz="23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68000">
                      <a:srgbClr val="08ACD4"/>
                    </a:gs>
                    <a:gs pos="36000">
                      <a:srgbClr val="0082C6"/>
                    </a:gs>
                    <a:gs pos="0">
                      <a:srgbClr val="0F3C8A"/>
                    </a:gs>
                    <a:gs pos="100000">
                      <a:srgbClr val="93C9AB"/>
                    </a:gs>
                  </a:gsLst>
                  <a:lin ang="0" scaled="1"/>
                </a:gradFill>
                <a:effectLst/>
                <a:uLnTx/>
                <a:uFillTx/>
                <a:latin typeface="Whitney"/>
                <a:ea typeface="+mn-ea"/>
                <a:cs typeface="+mn-cs"/>
              </a:endParaRPr>
            </a:p>
          </p:txBody>
        </p:sp>
      </p:grpSp>
      <p:sp>
        <p:nvSpPr>
          <p:cNvPr id="18" name="Espace réservé du numéro de diapositive 3">
            <a:extLst>
              <a:ext uri="{FF2B5EF4-FFF2-40B4-BE49-F238E27FC236}">
                <a16:creationId xmlns:a16="http://schemas.microsoft.com/office/drawing/2014/main" id="{77F049E5-BC78-4028-BF57-6B976B384A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5569" y="6506840"/>
            <a:ext cx="232756" cy="230832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BB72A6-C2F7-403D-8CA7-191AF8E989CF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rgbClr val="0F3C8A"/>
                </a:solidFill>
                <a:effectLst/>
                <a:uLnTx/>
                <a:uFillTx/>
                <a:latin typeface="Economica Next 02" pitchFamily="50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srgbClr val="0F3C8A"/>
              </a:solidFill>
              <a:effectLst/>
              <a:uLnTx/>
              <a:uFillTx/>
              <a:latin typeface="Economica Next 02" pitchFamily="50" charset="0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5E1536C-DD2E-7CF5-F5AB-A1BD3B83935C}"/>
              </a:ext>
            </a:extLst>
          </p:cNvPr>
          <p:cNvSpPr txBox="1"/>
          <p:nvPr/>
        </p:nvSpPr>
        <p:spPr>
          <a:xfrm>
            <a:off x="6915150" y="1608364"/>
            <a:ext cx="28493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u="sng" dirty="0"/>
              <a:t>Château de Montrouge – 3,5 km au Nord Ouest du site. </a:t>
            </a:r>
          </a:p>
          <a:p>
            <a:endParaRPr lang="fr-FR" sz="1400" b="1" i="1" u="sng" dirty="0"/>
          </a:p>
          <a:p>
            <a:r>
              <a:rPr lang="fr-FR" sz="1400" b="1" i="1" u="sng" dirty="0"/>
              <a:t>Château de </a:t>
            </a:r>
            <a:r>
              <a:rPr lang="fr-FR" sz="1400" b="1" i="1" u="sng" dirty="0" err="1"/>
              <a:t>Curaize</a:t>
            </a:r>
            <a:r>
              <a:rPr lang="fr-FR" sz="1400" b="1" i="1" u="sng" dirty="0"/>
              <a:t>: 2km au Sud du site</a:t>
            </a:r>
          </a:p>
          <a:p>
            <a:endParaRPr lang="fr-FR" sz="1400" b="1" i="1" u="sng" dirty="0"/>
          </a:p>
          <a:p>
            <a:r>
              <a:rPr lang="fr-FR" sz="1400" b="1" i="1" u="sng" dirty="0"/>
              <a:t>Eglise de Précieux : 2km au Sud Ouest du site</a:t>
            </a:r>
          </a:p>
          <a:p>
            <a:endParaRPr lang="fr-FR" sz="1400" dirty="0"/>
          </a:p>
        </p:txBody>
      </p:sp>
      <p:sp>
        <p:nvSpPr>
          <p:cNvPr id="5" name="Espace réservé du texte 9">
            <a:extLst>
              <a:ext uri="{FF2B5EF4-FFF2-40B4-BE49-F238E27FC236}">
                <a16:creationId xmlns:a16="http://schemas.microsoft.com/office/drawing/2014/main" id="{3FB89C21-6C12-E5C8-97CF-3798B330DD0E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3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dirty="0"/>
              <a:t>Les enjeux paysagers : une absence de contact visuel avec les monuments historiques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8B79A1E-5019-C998-712C-AAD6CF7D73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25" y="652223"/>
            <a:ext cx="5329612" cy="50089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ABD076-540A-5410-22CE-D1B7113521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125" y="5581689"/>
            <a:ext cx="1767458" cy="845637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600427F6-B2A6-F2C2-4013-F9E4E6EE5E6F}"/>
              </a:ext>
            </a:extLst>
          </p:cNvPr>
          <p:cNvCxnSpPr>
            <a:cxnSpLocks/>
          </p:cNvCxnSpPr>
          <p:nvPr/>
        </p:nvCxnSpPr>
        <p:spPr>
          <a:xfrm flipH="1">
            <a:off x="2124891" y="1785257"/>
            <a:ext cx="4702629" cy="818606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B11B9738-433F-2872-6ACF-C25F68BE2DEF}"/>
              </a:ext>
            </a:extLst>
          </p:cNvPr>
          <p:cNvCxnSpPr>
            <a:cxnSpLocks/>
          </p:cNvCxnSpPr>
          <p:nvPr/>
        </p:nvCxnSpPr>
        <p:spPr>
          <a:xfrm flipH="1">
            <a:off x="2601685" y="2403566"/>
            <a:ext cx="4225835" cy="1209882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D4B81F82-7669-7A5C-6CE0-59CF2F532B51}"/>
              </a:ext>
            </a:extLst>
          </p:cNvPr>
          <p:cNvCxnSpPr>
            <a:cxnSpLocks/>
          </p:cNvCxnSpPr>
          <p:nvPr/>
        </p:nvCxnSpPr>
        <p:spPr>
          <a:xfrm flipH="1">
            <a:off x="3065417" y="3058050"/>
            <a:ext cx="3849733" cy="637297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11523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89744CA-14F2-58A4-B034-CE8D782C219E}"/>
              </a:ext>
            </a:extLst>
          </p:cNvPr>
          <p:cNvSpPr/>
          <p:nvPr/>
        </p:nvSpPr>
        <p:spPr>
          <a:xfrm>
            <a:off x="6830168" y="2184525"/>
            <a:ext cx="2900267" cy="2894725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A0238B5-2D8A-4E3A-A874-5D407B759ABC}"/>
              </a:ext>
            </a:extLst>
          </p:cNvPr>
          <p:cNvGrpSpPr/>
          <p:nvPr/>
        </p:nvGrpSpPr>
        <p:grpSpPr>
          <a:xfrm>
            <a:off x="-97200" y="282891"/>
            <a:ext cx="7821975" cy="909336"/>
            <a:chOff x="188550" y="276995"/>
            <a:chExt cx="7821975" cy="9093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EA2F971-5DF0-4E7E-8CF3-0FD05082F5DE}"/>
                </a:ext>
              </a:extLst>
            </p:cNvPr>
            <p:cNvSpPr/>
            <p:nvPr/>
          </p:nvSpPr>
          <p:spPr>
            <a:xfrm>
              <a:off x="360000" y="540000"/>
              <a:ext cx="560044" cy="646331"/>
            </a:xfrm>
            <a:prstGeom prst="rect">
              <a:avLst/>
            </a:prstGeom>
          </p:spPr>
          <p:txBody>
            <a:bodyPr wrap="none" lIns="36000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68000">
                        <a:srgbClr val="08ACD4"/>
                      </a:gs>
                      <a:gs pos="36000">
                        <a:srgbClr val="0082C6"/>
                      </a:gs>
                      <a:gs pos="0">
                        <a:srgbClr val="0F3C8A"/>
                      </a:gs>
                      <a:gs pos="100000">
                        <a:srgbClr val="93C9AB"/>
                      </a:gs>
                    </a:gsLst>
                    <a:lin ang="0" scaled="1"/>
                  </a:gradFill>
                  <a:effectLst/>
                  <a:uLnTx/>
                  <a:uFillTx/>
                  <a:latin typeface="Whitney"/>
                  <a:ea typeface="+mn-ea"/>
                  <a:cs typeface="+mn-cs"/>
                </a:rPr>
                <a:t> </a:t>
              </a:r>
              <a:endParaRPr kumimoji="0" lang="en-US" sz="36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68000">
                      <a:srgbClr val="08ACD4"/>
                    </a:gs>
                    <a:gs pos="36000">
                      <a:srgbClr val="0082C6"/>
                    </a:gs>
                    <a:gs pos="0">
                      <a:srgbClr val="0F3C8A"/>
                    </a:gs>
                    <a:gs pos="100000">
                      <a:srgbClr val="93C9AB"/>
                    </a:gs>
                  </a:gsLst>
                  <a:lin ang="0" scaled="1"/>
                </a:gradFill>
                <a:effectLst/>
                <a:uLnTx/>
                <a:uFillTx/>
                <a:latin typeface="Whitney"/>
                <a:ea typeface="+mn-ea"/>
                <a:cs typeface="+mn-cs"/>
              </a:endParaRPr>
            </a:p>
          </p:txBody>
        </p:sp>
        <p:sp>
          <p:nvSpPr>
            <p:cNvPr id="11" name="Espace réservé du texte 9">
              <a:extLst>
                <a:ext uri="{FF2B5EF4-FFF2-40B4-BE49-F238E27FC236}">
                  <a16:creationId xmlns:a16="http://schemas.microsoft.com/office/drawing/2014/main" id="{8F76E53D-52A1-4FF9-BBAC-02540D9DF6B4}"/>
                </a:ext>
              </a:extLst>
            </p:cNvPr>
            <p:cNvSpPr txBox="1">
              <a:spLocks/>
            </p:cNvSpPr>
            <p:nvPr/>
          </p:nvSpPr>
          <p:spPr>
            <a:xfrm>
              <a:off x="188550" y="276995"/>
              <a:ext cx="7821975" cy="410882"/>
            </a:xfrm>
            <a:prstGeom prst="rect">
              <a:avLst/>
            </a:prstGeom>
          </p:spPr>
          <p:txBody>
            <a:bodyPr wrap="square" lIns="360000" anchor="ctr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SzPct val="70000"/>
                <a:buFontTx/>
                <a:buBlip>
                  <a:blip r:embed="rId4"/>
                </a:buBlip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52000" indent="-14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60000" indent="-14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468000" indent="-14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fr-FR" sz="23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68000">
                      <a:srgbClr val="08ACD4"/>
                    </a:gs>
                    <a:gs pos="36000">
                      <a:srgbClr val="0082C6"/>
                    </a:gs>
                    <a:gs pos="0">
                      <a:srgbClr val="0F3C8A"/>
                    </a:gs>
                    <a:gs pos="100000">
                      <a:srgbClr val="93C9AB"/>
                    </a:gs>
                  </a:gsLst>
                  <a:lin ang="0" scaled="1"/>
                </a:gradFill>
                <a:effectLst/>
                <a:uLnTx/>
                <a:uFillTx/>
                <a:latin typeface="Whitney"/>
                <a:ea typeface="+mn-ea"/>
                <a:cs typeface="+mn-cs"/>
              </a:endParaRPr>
            </a:p>
          </p:txBody>
        </p:sp>
      </p:grpSp>
      <p:sp>
        <p:nvSpPr>
          <p:cNvPr id="18" name="Espace réservé du numéro de diapositive 3">
            <a:extLst>
              <a:ext uri="{FF2B5EF4-FFF2-40B4-BE49-F238E27FC236}">
                <a16:creationId xmlns:a16="http://schemas.microsoft.com/office/drawing/2014/main" id="{77F049E5-BC78-4028-BF57-6B976B384A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5569" y="6506840"/>
            <a:ext cx="232756" cy="230832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BB72A6-C2F7-403D-8CA7-191AF8E989CF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rgbClr val="0F3C8A"/>
                </a:solidFill>
                <a:effectLst/>
                <a:uLnTx/>
                <a:uFillTx/>
                <a:latin typeface="Economica Next 02" pitchFamily="50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srgbClr val="0F3C8A"/>
              </a:solidFill>
              <a:effectLst/>
              <a:uLnTx/>
              <a:uFillTx/>
              <a:latin typeface="Economica Next 02" pitchFamily="50" charset="0"/>
              <a:ea typeface="+mn-ea"/>
              <a:cs typeface="+mn-cs"/>
            </a:endParaRPr>
          </a:p>
        </p:txBody>
      </p:sp>
      <p:sp>
        <p:nvSpPr>
          <p:cNvPr id="5" name="Espace réservé du texte 9">
            <a:extLst>
              <a:ext uri="{FF2B5EF4-FFF2-40B4-BE49-F238E27FC236}">
                <a16:creationId xmlns:a16="http://schemas.microsoft.com/office/drawing/2014/main" id="{48C4ED2F-19C2-2133-CD32-655480FB89B5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4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b="1" u="sng" dirty="0"/>
              <a:t>Evolutions du projet pour correspondre à la définition de l’</a:t>
            </a:r>
            <a:r>
              <a:rPr lang="fr-FR" sz="2000" b="1" u="sng" dirty="0" err="1"/>
              <a:t>agrivoltaïsme</a:t>
            </a:r>
            <a:r>
              <a:rPr lang="fr-FR" sz="2000" b="1" u="sng" dirty="0"/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EB594D9-AD92-868B-05AB-474A92CE62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563" y="956778"/>
            <a:ext cx="6359213" cy="260052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3DCD91-F40F-E0AA-1FEE-9C33BC44C8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563" y="3999506"/>
            <a:ext cx="6360410" cy="222009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E777B55A-442B-599E-6894-F56422CC0CC6}"/>
              </a:ext>
            </a:extLst>
          </p:cNvPr>
          <p:cNvSpPr txBox="1"/>
          <p:nvPr/>
        </p:nvSpPr>
        <p:spPr>
          <a:xfrm>
            <a:off x="6907665" y="2257041"/>
            <a:ext cx="29002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dirty="0">
                <a:solidFill>
                  <a:schemeClr val="accent4"/>
                </a:solidFill>
              </a:rPr>
              <a:t>Dé densification du projet </a:t>
            </a:r>
            <a:r>
              <a:rPr lang="fr-FR" sz="1400" dirty="0">
                <a:solidFill>
                  <a:schemeClr val="accent4"/>
                </a:solidFill>
              </a:rPr>
              <a:t>: Passage d’un espace inter rang de 4m à 5,7m, espace inter pieux augmenté de 7,5m à 9m. </a:t>
            </a:r>
          </a:p>
          <a:p>
            <a:endParaRPr lang="fr-FR" sz="1400" dirty="0">
              <a:solidFill>
                <a:schemeClr val="accent4"/>
              </a:solidFill>
            </a:endParaRPr>
          </a:p>
          <a:p>
            <a:endParaRPr lang="fr-FR" sz="1400" dirty="0">
              <a:solidFill>
                <a:schemeClr val="accent4"/>
              </a:solidFill>
            </a:endParaRPr>
          </a:p>
          <a:p>
            <a:r>
              <a:rPr lang="fr-FR" sz="1400" b="1" i="1" dirty="0">
                <a:solidFill>
                  <a:schemeClr val="accent4"/>
                </a:solidFill>
              </a:rPr>
              <a:t>Suppression</a:t>
            </a:r>
            <a:r>
              <a:rPr lang="fr-FR" sz="1400" dirty="0">
                <a:solidFill>
                  <a:schemeClr val="accent4"/>
                </a:solidFill>
              </a:rPr>
              <a:t> des tables à proximité du boisement Est</a:t>
            </a:r>
          </a:p>
          <a:p>
            <a:endParaRPr lang="fr-FR" sz="1400" dirty="0">
              <a:solidFill>
                <a:schemeClr val="accent4"/>
              </a:solidFill>
            </a:endParaRPr>
          </a:p>
          <a:p>
            <a:r>
              <a:rPr lang="fr-FR" sz="1400" b="1" i="1" dirty="0">
                <a:solidFill>
                  <a:schemeClr val="accent4"/>
                </a:solidFill>
              </a:rPr>
              <a:t>Espacement des ilots de tables </a:t>
            </a:r>
            <a:r>
              <a:rPr lang="fr-FR" sz="1400" dirty="0">
                <a:solidFill>
                  <a:schemeClr val="accent4"/>
                </a:solidFill>
              </a:rPr>
              <a:t>pour intégrer des bandes de passages afin de faciliter le travail de l’exploitant. 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35003E4-4334-04B5-7A3C-1688DD7894E9}"/>
              </a:ext>
            </a:extLst>
          </p:cNvPr>
          <p:cNvSpPr txBox="1"/>
          <p:nvPr/>
        </p:nvSpPr>
        <p:spPr>
          <a:xfrm>
            <a:off x="98068" y="3478000"/>
            <a:ext cx="5955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u="sng" dirty="0">
                <a:solidFill>
                  <a:schemeClr val="accent6"/>
                </a:solidFill>
              </a:rPr>
              <a:t>Implantation proposée en janvier 2024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7F15639-2C89-CE16-23FB-167E99DB64BE}"/>
              </a:ext>
            </a:extLst>
          </p:cNvPr>
          <p:cNvSpPr txBox="1"/>
          <p:nvPr/>
        </p:nvSpPr>
        <p:spPr>
          <a:xfrm>
            <a:off x="175563" y="6199063"/>
            <a:ext cx="5955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u="sng" dirty="0">
                <a:solidFill>
                  <a:schemeClr val="accent6"/>
                </a:solidFill>
              </a:rPr>
              <a:t>Implantation mise à jour en vue du nouveau dépôt - 2025</a:t>
            </a:r>
          </a:p>
        </p:txBody>
      </p:sp>
    </p:spTree>
    <p:extLst>
      <p:ext uri="{BB962C8B-B14F-4D97-AF65-F5344CB8AC3E}">
        <p14:creationId xmlns:p14="http://schemas.microsoft.com/office/powerpoint/2010/main" val="161461012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70201-2731-66F8-10D6-0306FB641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27B56C0-85BE-EDD1-57ED-360CFF33E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973" y="733607"/>
            <a:ext cx="9085601" cy="3171325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B215D411-4C3B-80A1-FCF6-422782CA5DC9}"/>
              </a:ext>
            </a:extLst>
          </p:cNvPr>
          <p:cNvSpPr/>
          <p:nvPr/>
        </p:nvSpPr>
        <p:spPr>
          <a:xfrm>
            <a:off x="450601" y="4397072"/>
            <a:ext cx="4680613" cy="1727321"/>
          </a:xfrm>
          <a:prstGeom prst="rect">
            <a:avLst/>
          </a:prstGeom>
          <a:solidFill>
            <a:srgbClr val="F3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74DFDAC-1786-EC52-B996-9AD7BA493350}"/>
              </a:ext>
            </a:extLst>
          </p:cNvPr>
          <p:cNvGrpSpPr/>
          <p:nvPr/>
        </p:nvGrpSpPr>
        <p:grpSpPr>
          <a:xfrm>
            <a:off x="-97200" y="282891"/>
            <a:ext cx="7821975" cy="909336"/>
            <a:chOff x="188550" y="276995"/>
            <a:chExt cx="7821975" cy="9093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E2004A-EC1F-BCE3-0D66-32218BD0B493}"/>
                </a:ext>
              </a:extLst>
            </p:cNvPr>
            <p:cNvSpPr/>
            <p:nvPr/>
          </p:nvSpPr>
          <p:spPr>
            <a:xfrm>
              <a:off x="360000" y="540000"/>
              <a:ext cx="560044" cy="646331"/>
            </a:xfrm>
            <a:prstGeom prst="rect">
              <a:avLst/>
            </a:prstGeom>
          </p:spPr>
          <p:txBody>
            <a:bodyPr wrap="none" lIns="36000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68000">
                        <a:srgbClr val="08ACD4"/>
                      </a:gs>
                      <a:gs pos="36000">
                        <a:srgbClr val="0082C6"/>
                      </a:gs>
                      <a:gs pos="0">
                        <a:srgbClr val="0F3C8A"/>
                      </a:gs>
                      <a:gs pos="100000">
                        <a:srgbClr val="93C9AB"/>
                      </a:gs>
                    </a:gsLst>
                    <a:lin ang="0" scaled="1"/>
                  </a:gradFill>
                  <a:effectLst/>
                  <a:uLnTx/>
                  <a:uFillTx/>
                  <a:latin typeface="Whitney"/>
                  <a:ea typeface="+mn-ea"/>
                  <a:cs typeface="+mn-cs"/>
                </a:rPr>
                <a:t> </a:t>
              </a:r>
              <a:endParaRPr kumimoji="0" lang="en-US" sz="36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68000">
                      <a:srgbClr val="08ACD4"/>
                    </a:gs>
                    <a:gs pos="36000">
                      <a:srgbClr val="0082C6"/>
                    </a:gs>
                    <a:gs pos="0">
                      <a:srgbClr val="0F3C8A"/>
                    </a:gs>
                    <a:gs pos="100000">
                      <a:srgbClr val="93C9AB"/>
                    </a:gs>
                  </a:gsLst>
                  <a:lin ang="0" scaled="1"/>
                </a:gradFill>
                <a:effectLst/>
                <a:uLnTx/>
                <a:uFillTx/>
                <a:latin typeface="Whitney"/>
                <a:ea typeface="+mn-ea"/>
                <a:cs typeface="+mn-cs"/>
              </a:endParaRPr>
            </a:p>
          </p:txBody>
        </p:sp>
        <p:sp>
          <p:nvSpPr>
            <p:cNvPr id="11" name="Espace réservé du texte 9">
              <a:extLst>
                <a:ext uri="{FF2B5EF4-FFF2-40B4-BE49-F238E27FC236}">
                  <a16:creationId xmlns:a16="http://schemas.microsoft.com/office/drawing/2014/main" id="{2684E0C9-8A4B-266D-E800-DBFAC5B595DC}"/>
                </a:ext>
              </a:extLst>
            </p:cNvPr>
            <p:cNvSpPr txBox="1">
              <a:spLocks/>
            </p:cNvSpPr>
            <p:nvPr/>
          </p:nvSpPr>
          <p:spPr>
            <a:xfrm>
              <a:off x="188550" y="276995"/>
              <a:ext cx="7821975" cy="410882"/>
            </a:xfrm>
            <a:prstGeom prst="rect">
              <a:avLst/>
            </a:prstGeom>
          </p:spPr>
          <p:txBody>
            <a:bodyPr wrap="square" lIns="360000" anchor="ctr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SzPct val="70000"/>
                <a:buFontTx/>
                <a:buBlip>
                  <a:blip r:embed="rId5"/>
                </a:buBlip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52000" indent="-14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60000" indent="-14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468000" indent="-14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fr-FR" sz="23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68000">
                      <a:srgbClr val="08ACD4"/>
                    </a:gs>
                    <a:gs pos="36000">
                      <a:srgbClr val="0082C6"/>
                    </a:gs>
                    <a:gs pos="0">
                      <a:srgbClr val="0F3C8A"/>
                    </a:gs>
                    <a:gs pos="100000">
                      <a:srgbClr val="93C9AB"/>
                    </a:gs>
                  </a:gsLst>
                  <a:lin ang="0" scaled="1"/>
                </a:gradFill>
                <a:effectLst/>
                <a:uLnTx/>
                <a:uFillTx/>
                <a:latin typeface="Whitney"/>
                <a:ea typeface="+mn-ea"/>
                <a:cs typeface="+mn-cs"/>
              </a:endParaRPr>
            </a:p>
          </p:txBody>
        </p:sp>
      </p:grpSp>
      <p:sp>
        <p:nvSpPr>
          <p:cNvPr id="18" name="Espace réservé du numéro de diapositive 3">
            <a:extLst>
              <a:ext uri="{FF2B5EF4-FFF2-40B4-BE49-F238E27FC236}">
                <a16:creationId xmlns:a16="http://schemas.microsoft.com/office/drawing/2014/main" id="{5BA9ECCC-5309-F53E-7401-68D159AD85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5569" y="6506840"/>
            <a:ext cx="232756" cy="230832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BB72A6-C2F7-403D-8CA7-191AF8E989CF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rgbClr val="0F3C8A"/>
                </a:solidFill>
                <a:effectLst/>
                <a:uLnTx/>
                <a:uFillTx/>
                <a:latin typeface="Economica Next 02" pitchFamily="50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srgbClr val="0F3C8A"/>
              </a:solidFill>
              <a:effectLst/>
              <a:uLnTx/>
              <a:uFillTx/>
              <a:latin typeface="Economica Next 02" pitchFamily="50" charset="0"/>
              <a:ea typeface="+mn-ea"/>
              <a:cs typeface="+mn-cs"/>
            </a:endParaRPr>
          </a:p>
        </p:txBody>
      </p:sp>
      <p:sp>
        <p:nvSpPr>
          <p:cNvPr id="5" name="Espace réservé du texte 9">
            <a:extLst>
              <a:ext uri="{FF2B5EF4-FFF2-40B4-BE49-F238E27FC236}">
                <a16:creationId xmlns:a16="http://schemas.microsoft.com/office/drawing/2014/main" id="{57B696CF-E56D-0408-C827-FF07659F6D6F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5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b="1" u="sng" dirty="0"/>
              <a:t>Implantation envisagée et mesures associées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96FE20C-7E4B-2B93-797B-6A7579B827A2}"/>
              </a:ext>
            </a:extLst>
          </p:cNvPr>
          <p:cNvSpPr txBox="1"/>
          <p:nvPr/>
        </p:nvSpPr>
        <p:spPr>
          <a:xfrm>
            <a:off x="869659" y="4471547"/>
            <a:ext cx="79537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accent4"/>
                </a:solidFill>
              </a:rPr>
              <a:t>   Evitement des zones boisées et humides sensibles</a:t>
            </a:r>
          </a:p>
          <a:p>
            <a:endParaRPr lang="fr-FR" sz="1200" dirty="0">
              <a:solidFill>
                <a:schemeClr val="accent4"/>
              </a:solidFill>
            </a:endParaRPr>
          </a:p>
          <a:p>
            <a:r>
              <a:rPr lang="fr-FR" sz="1200" dirty="0">
                <a:solidFill>
                  <a:schemeClr val="accent4"/>
                </a:solidFill>
              </a:rPr>
              <a:t>   Conservation et renforcement des réseaux de haies (RD107) </a:t>
            </a:r>
          </a:p>
          <a:p>
            <a:endParaRPr lang="fr-FR" sz="1200" dirty="0">
              <a:solidFill>
                <a:schemeClr val="accent4"/>
              </a:solidFill>
            </a:endParaRPr>
          </a:p>
          <a:p>
            <a:r>
              <a:rPr lang="fr-FR" sz="1200" dirty="0">
                <a:solidFill>
                  <a:schemeClr val="accent4"/>
                </a:solidFill>
              </a:rPr>
              <a:t>   Intégration d’abris pour la faune au droit du projet</a:t>
            </a:r>
          </a:p>
          <a:p>
            <a:endParaRPr lang="fr-FR" sz="1200" dirty="0">
              <a:solidFill>
                <a:schemeClr val="accent4"/>
              </a:solidFill>
            </a:endParaRPr>
          </a:p>
          <a:p>
            <a:endParaRPr lang="fr-FR" sz="1200" dirty="0">
              <a:solidFill>
                <a:schemeClr val="accent4"/>
              </a:solidFill>
            </a:endParaRPr>
          </a:p>
          <a:p>
            <a:r>
              <a:rPr lang="fr-FR" sz="1200" dirty="0">
                <a:solidFill>
                  <a:schemeClr val="accent4"/>
                </a:solidFill>
              </a:rPr>
              <a:t>    Aménagement d’une zone de quiétude pour l’avifaune</a:t>
            </a:r>
          </a:p>
          <a:p>
            <a:endParaRPr lang="fr-FR" sz="1200" dirty="0">
              <a:solidFill>
                <a:schemeClr val="accent4"/>
              </a:solidFill>
            </a:endParaRPr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82F95A12-700B-4CBE-CD9B-6FAA3DEC8215}"/>
              </a:ext>
            </a:extLst>
          </p:cNvPr>
          <p:cNvSpPr/>
          <p:nvPr/>
        </p:nvSpPr>
        <p:spPr>
          <a:xfrm>
            <a:off x="693034" y="4411338"/>
            <a:ext cx="258520" cy="273260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0A2660E2-219A-3AE2-2038-ED727AB62D3D}"/>
              </a:ext>
            </a:extLst>
          </p:cNvPr>
          <p:cNvSpPr/>
          <p:nvPr/>
        </p:nvSpPr>
        <p:spPr>
          <a:xfrm>
            <a:off x="5496604" y="1634482"/>
            <a:ext cx="258520" cy="273260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7" name="Triangle isocèle 16">
            <a:extLst>
              <a:ext uri="{FF2B5EF4-FFF2-40B4-BE49-F238E27FC236}">
                <a16:creationId xmlns:a16="http://schemas.microsoft.com/office/drawing/2014/main" id="{45836E91-F36F-8D35-A473-9F22553816E3}"/>
              </a:ext>
            </a:extLst>
          </p:cNvPr>
          <p:cNvSpPr/>
          <p:nvPr/>
        </p:nvSpPr>
        <p:spPr>
          <a:xfrm>
            <a:off x="7370089" y="1634482"/>
            <a:ext cx="258520" cy="273260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0" name="Triangle isocèle 19">
            <a:extLst>
              <a:ext uri="{FF2B5EF4-FFF2-40B4-BE49-F238E27FC236}">
                <a16:creationId xmlns:a16="http://schemas.microsoft.com/office/drawing/2014/main" id="{B37BD99A-5FA7-B657-7AD7-3E3F22FA9244}"/>
              </a:ext>
            </a:extLst>
          </p:cNvPr>
          <p:cNvSpPr/>
          <p:nvPr/>
        </p:nvSpPr>
        <p:spPr>
          <a:xfrm>
            <a:off x="6392198" y="2125713"/>
            <a:ext cx="258520" cy="273260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C6557E30-872E-DECA-F6E5-5B4DA3A48BE2}"/>
              </a:ext>
            </a:extLst>
          </p:cNvPr>
          <p:cNvSpPr/>
          <p:nvPr/>
        </p:nvSpPr>
        <p:spPr>
          <a:xfrm>
            <a:off x="2902900" y="1497852"/>
            <a:ext cx="258520" cy="273260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4C7B1D55-2D85-8478-0F36-7064D1F73DBE}"/>
              </a:ext>
            </a:extLst>
          </p:cNvPr>
          <p:cNvCxnSpPr>
            <a:cxnSpLocks/>
          </p:cNvCxnSpPr>
          <p:nvPr/>
        </p:nvCxnSpPr>
        <p:spPr>
          <a:xfrm>
            <a:off x="649706" y="4945711"/>
            <a:ext cx="349213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CE043557-BF53-A257-2E5B-771D25EBD1B1}"/>
              </a:ext>
            </a:extLst>
          </p:cNvPr>
          <p:cNvCxnSpPr>
            <a:cxnSpLocks/>
          </p:cNvCxnSpPr>
          <p:nvPr/>
        </p:nvCxnSpPr>
        <p:spPr>
          <a:xfrm flipV="1">
            <a:off x="1656142" y="1404134"/>
            <a:ext cx="1099383" cy="46069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734A08A6-5BA4-3830-7937-D0F91C4C697D}"/>
              </a:ext>
            </a:extLst>
          </p:cNvPr>
          <p:cNvCxnSpPr>
            <a:cxnSpLocks/>
          </p:cNvCxnSpPr>
          <p:nvPr/>
        </p:nvCxnSpPr>
        <p:spPr>
          <a:xfrm flipV="1">
            <a:off x="5692356" y="768248"/>
            <a:ext cx="2078171" cy="12455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99F8209-9B8C-23B7-2706-4F1086C31AE3}"/>
              </a:ext>
            </a:extLst>
          </p:cNvPr>
          <p:cNvCxnSpPr>
            <a:cxnSpLocks/>
          </p:cNvCxnSpPr>
          <p:nvPr/>
        </p:nvCxnSpPr>
        <p:spPr>
          <a:xfrm flipV="1">
            <a:off x="272888" y="1907742"/>
            <a:ext cx="1301870" cy="25362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Hexagone 32">
            <a:extLst>
              <a:ext uri="{FF2B5EF4-FFF2-40B4-BE49-F238E27FC236}">
                <a16:creationId xmlns:a16="http://schemas.microsoft.com/office/drawing/2014/main" id="{1E81C98F-8E80-AB4C-D3F4-6D60F3A20544}"/>
              </a:ext>
            </a:extLst>
          </p:cNvPr>
          <p:cNvSpPr/>
          <p:nvPr/>
        </p:nvSpPr>
        <p:spPr>
          <a:xfrm>
            <a:off x="649706" y="5137720"/>
            <a:ext cx="312423" cy="336073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4" name="Hexagone 33">
            <a:extLst>
              <a:ext uri="{FF2B5EF4-FFF2-40B4-BE49-F238E27FC236}">
                <a16:creationId xmlns:a16="http://schemas.microsoft.com/office/drawing/2014/main" id="{72D3F9A3-B2B8-3A40-DAB7-2DF8B4A96962}"/>
              </a:ext>
            </a:extLst>
          </p:cNvPr>
          <p:cNvSpPr/>
          <p:nvPr/>
        </p:nvSpPr>
        <p:spPr>
          <a:xfrm>
            <a:off x="1054578" y="2700347"/>
            <a:ext cx="233533" cy="192895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5" name="Hexagone 34">
            <a:extLst>
              <a:ext uri="{FF2B5EF4-FFF2-40B4-BE49-F238E27FC236}">
                <a16:creationId xmlns:a16="http://schemas.microsoft.com/office/drawing/2014/main" id="{A3B3386A-CB58-420F-B88F-3FF89091727A}"/>
              </a:ext>
            </a:extLst>
          </p:cNvPr>
          <p:cNvSpPr/>
          <p:nvPr/>
        </p:nvSpPr>
        <p:spPr>
          <a:xfrm>
            <a:off x="416173" y="3139380"/>
            <a:ext cx="233533" cy="192895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6" name="Hexagone 35">
            <a:extLst>
              <a:ext uri="{FF2B5EF4-FFF2-40B4-BE49-F238E27FC236}">
                <a16:creationId xmlns:a16="http://schemas.microsoft.com/office/drawing/2014/main" id="{0D3C974F-CCB0-6546-69B5-7AE780CB2672}"/>
              </a:ext>
            </a:extLst>
          </p:cNvPr>
          <p:cNvSpPr/>
          <p:nvPr/>
        </p:nvSpPr>
        <p:spPr>
          <a:xfrm>
            <a:off x="1457992" y="2161370"/>
            <a:ext cx="233533" cy="192895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7" name="Hexagone 36">
            <a:extLst>
              <a:ext uri="{FF2B5EF4-FFF2-40B4-BE49-F238E27FC236}">
                <a16:creationId xmlns:a16="http://schemas.microsoft.com/office/drawing/2014/main" id="{CA4BA570-DDC0-CB9B-1949-F97E2CC88148}"/>
              </a:ext>
            </a:extLst>
          </p:cNvPr>
          <p:cNvSpPr/>
          <p:nvPr/>
        </p:nvSpPr>
        <p:spPr>
          <a:xfrm>
            <a:off x="6112565" y="1968475"/>
            <a:ext cx="233533" cy="192895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8" name="Hexagone 37">
            <a:extLst>
              <a:ext uri="{FF2B5EF4-FFF2-40B4-BE49-F238E27FC236}">
                <a16:creationId xmlns:a16="http://schemas.microsoft.com/office/drawing/2014/main" id="{5AE169F7-D46E-5122-AED5-2BD11C50FF90}"/>
              </a:ext>
            </a:extLst>
          </p:cNvPr>
          <p:cNvSpPr/>
          <p:nvPr/>
        </p:nvSpPr>
        <p:spPr>
          <a:xfrm>
            <a:off x="6614674" y="2585616"/>
            <a:ext cx="233533" cy="192895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7657264-154A-E746-6D7B-EAD5AD1C6C5B}"/>
              </a:ext>
            </a:extLst>
          </p:cNvPr>
          <p:cNvSpPr/>
          <p:nvPr/>
        </p:nvSpPr>
        <p:spPr>
          <a:xfrm rot="16200000">
            <a:off x="686774" y="5668708"/>
            <a:ext cx="280575" cy="407328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E62C11C-1511-DFFA-08C0-8CFD969B7753}"/>
              </a:ext>
            </a:extLst>
          </p:cNvPr>
          <p:cNvSpPr/>
          <p:nvPr/>
        </p:nvSpPr>
        <p:spPr>
          <a:xfrm rot="19848278">
            <a:off x="6907828" y="3219483"/>
            <a:ext cx="280575" cy="693149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18256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0531C-7EF5-ED9F-9851-6913ABC9B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C16CC961-8607-2E65-D468-EF21E562C40A}"/>
              </a:ext>
            </a:extLst>
          </p:cNvPr>
          <p:cNvGrpSpPr/>
          <p:nvPr/>
        </p:nvGrpSpPr>
        <p:grpSpPr>
          <a:xfrm>
            <a:off x="-97200" y="282891"/>
            <a:ext cx="7821975" cy="909336"/>
            <a:chOff x="188550" y="276995"/>
            <a:chExt cx="7821975" cy="9093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4A1FC57-AA06-87F7-F381-28FF605EC245}"/>
                </a:ext>
              </a:extLst>
            </p:cNvPr>
            <p:cNvSpPr/>
            <p:nvPr/>
          </p:nvSpPr>
          <p:spPr>
            <a:xfrm>
              <a:off x="360000" y="540000"/>
              <a:ext cx="560044" cy="646331"/>
            </a:xfrm>
            <a:prstGeom prst="rect">
              <a:avLst/>
            </a:prstGeom>
          </p:spPr>
          <p:txBody>
            <a:bodyPr wrap="none" lIns="36000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68000">
                        <a:srgbClr val="08ACD4"/>
                      </a:gs>
                      <a:gs pos="36000">
                        <a:srgbClr val="0082C6"/>
                      </a:gs>
                      <a:gs pos="0">
                        <a:srgbClr val="0F3C8A"/>
                      </a:gs>
                      <a:gs pos="100000">
                        <a:srgbClr val="93C9AB"/>
                      </a:gs>
                    </a:gsLst>
                    <a:lin ang="0" scaled="1"/>
                  </a:gradFill>
                  <a:effectLst/>
                  <a:uLnTx/>
                  <a:uFillTx/>
                  <a:latin typeface="Whitney"/>
                  <a:ea typeface="+mn-ea"/>
                  <a:cs typeface="+mn-cs"/>
                </a:rPr>
                <a:t> </a:t>
              </a:r>
              <a:endParaRPr kumimoji="0" lang="en-US" sz="36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68000">
                      <a:srgbClr val="08ACD4"/>
                    </a:gs>
                    <a:gs pos="36000">
                      <a:srgbClr val="0082C6"/>
                    </a:gs>
                    <a:gs pos="0">
                      <a:srgbClr val="0F3C8A"/>
                    </a:gs>
                    <a:gs pos="100000">
                      <a:srgbClr val="93C9AB"/>
                    </a:gs>
                  </a:gsLst>
                  <a:lin ang="0" scaled="1"/>
                </a:gradFill>
                <a:effectLst/>
                <a:uLnTx/>
                <a:uFillTx/>
                <a:latin typeface="Whitney"/>
                <a:ea typeface="+mn-ea"/>
                <a:cs typeface="+mn-cs"/>
              </a:endParaRPr>
            </a:p>
          </p:txBody>
        </p:sp>
        <p:sp>
          <p:nvSpPr>
            <p:cNvPr id="11" name="Espace réservé du texte 9">
              <a:extLst>
                <a:ext uri="{FF2B5EF4-FFF2-40B4-BE49-F238E27FC236}">
                  <a16:creationId xmlns:a16="http://schemas.microsoft.com/office/drawing/2014/main" id="{F87D77C1-CBAC-C36E-11B2-4F72300D693F}"/>
                </a:ext>
              </a:extLst>
            </p:cNvPr>
            <p:cNvSpPr txBox="1">
              <a:spLocks/>
            </p:cNvSpPr>
            <p:nvPr/>
          </p:nvSpPr>
          <p:spPr>
            <a:xfrm>
              <a:off x="188550" y="276995"/>
              <a:ext cx="7821975" cy="410882"/>
            </a:xfrm>
            <a:prstGeom prst="rect">
              <a:avLst/>
            </a:prstGeom>
          </p:spPr>
          <p:txBody>
            <a:bodyPr wrap="square" lIns="360000" anchor="ctr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SzPct val="70000"/>
                <a:buFontTx/>
                <a:buBlip>
                  <a:blip r:embed="rId3"/>
                </a:buBlip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52000" indent="-14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60000" indent="-14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468000" indent="-14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fr-FR" sz="23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68000">
                      <a:srgbClr val="08ACD4"/>
                    </a:gs>
                    <a:gs pos="36000">
                      <a:srgbClr val="0082C6"/>
                    </a:gs>
                    <a:gs pos="0">
                      <a:srgbClr val="0F3C8A"/>
                    </a:gs>
                    <a:gs pos="100000">
                      <a:srgbClr val="93C9AB"/>
                    </a:gs>
                  </a:gsLst>
                  <a:lin ang="0" scaled="1"/>
                </a:gradFill>
                <a:effectLst/>
                <a:uLnTx/>
                <a:uFillTx/>
                <a:latin typeface="Whitney"/>
                <a:ea typeface="+mn-ea"/>
                <a:cs typeface="+mn-cs"/>
              </a:endParaRPr>
            </a:p>
          </p:txBody>
        </p:sp>
      </p:grpSp>
      <p:sp>
        <p:nvSpPr>
          <p:cNvPr id="18" name="Espace réservé du numéro de diapositive 3">
            <a:extLst>
              <a:ext uri="{FF2B5EF4-FFF2-40B4-BE49-F238E27FC236}">
                <a16:creationId xmlns:a16="http://schemas.microsoft.com/office/drawing/2014/main" id="{4EAB9D3F-E9B8-A731-EE43-2DE04CFE8C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5569" y="6506840"/>
            <a:ext cx="232756" cy="230832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BB72A6-C2F7-403D-8CA7-191AF8E989CF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rgbClr val="0F3C8A"/>
                </a:solidFill>
                <a:effectLst/>
                <a:uLnTx/>
                <a:uFillTx/>
                <a:latin typeface="Economica Next 02" pitchFamily="50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srgbClr val="0F3C8A"/>
              </a:solidFill>
              <a:effectLst/>
              <a:uLnTx/>
              <a:uFillTx/>
              <a:latin typeface="Economica Next 02" pitchFamily="50" charset="0"/>
              <a:ea typeface="+mn-ea"/>
              <a:cs typeface="+mn-cs"/>
            </a:endParaRPr>
          </a:p>
        </p:txBody>
      </p:sp>
      <p:sp>
        <p:nvSpPr>
          <p:cNvPr id="5" name="Espace réservé du texte 9">
            <a:extLst>
              <a:ext uri="{FF2B5EF4-FFF2-40B4-BE49-F238E27FC236}">
                <a16:creationId xmlns:a16="http://schemas.microsoft.com/office/drawing/2014/main" id="{FD8CED3E-0C8A-A00E-C994-428739D6A605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3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b="1" u="sng" dirty="0"/>
              <a:t>Des mesures permettant de limiter les incidences paysagères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330E1E7-B36A-02A9-EA6A-FC6FE48796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63" y="1229717"/>
            <a:ext cx="8737567" cy="2987322"/>
          </a:xfrm>
          <a:prstGeom prst="rect">
            <a:avLst/>
          </a:prstGeom>
        </p:spPr>
      </p:pic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19601083-010C-0132-5154-A5F842DD2967}"/>
              </a:ext>
            </a:extLst>
          </p:cNvPr>
          <p:cNvSpPr txBox="1">
            <a:spLocks/>
          </p:cNvSpPr>
          <p:nvPr/>
        </p:nvSpPr>
        <p:spPr>
          <a:xfrm>
            <a:off x="175563" y="4254529"/>
            <a:ext cx="9554874" cy="2585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3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1200" b="1" i="1" u="sng" dirty="0">
                <a:solidFill>
                  <a:schemeClr val="accent6"/>
                </a:solidFill>
              </a:rPr>
              <a:t>RD 107, entrée ouest du site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CD245E7-5F6C-228E-E56C-9DC5905114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5227" y="4254529"/>
            <a:ext cx="3747903" cy="156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261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AC6D0-0A72-27DB-C7C9-17A04CC18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4F7E530F-12BC-4795-FD45-FCF23F39E317}"/>
              </a:ext>
            </a:extLst>
          </p:cNvPr>
          <p:cNvGrpSpPr/>
          <p:nvPr/>
        </p:nvGrpSpPr>
        <p:grpSpPr>
          <a:xfrm>
            <a:off x="-97200" y="282891"/>
            <a:ext cx="7821975" cy="909336"/>
            <a:chOff x="188550" y="276995"/>
            <a:chExt cx="7821975" cy="9093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F92AC3E-DB6C-574D-39C2-A1F173C4EBE0}"/>
                </a:ext>
              </a:extLst>
            </p:cNvPr>
            <p:cNvSpPr/>
            <p:nvPr/>
          </p:nvSpPr>
          <p:spPr>
            <a:xfrm>
              <a:off x="360000" y="540000"/>
              <a:ext cx="560044" cy="646331"/>
            </a:xfrm>
            <a:prstGeom prst="rect">
              <a:avLst/>
            </a:prstGeom>
          </p:spPr>
          <p:txBody>
            <a:bodyPr wrap="none" lIns="36000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68000">
                        <a:srgbClr val="08ACD4"/>
                      </a:gs>
                      <a:gs pos="36000">
                        <a:srgbClr val="0082C6"/>
                      </a:gs>
                      <a:gs pos="0">
                        <a:srgbClr val="0F3C8A"/>
                      </a:gs>
                      <a:gs pos="100000">
                        <a:srgbClr val="93C9AB"/>
                      </a:gs>
                    </a:gsLst>
                    <a:lin ang="0" scaled="1"/>
                  </a:gradFill>
                  <a:effectLst/>
                  <a:uLnTx/>
                  <a:uFillTx/>
                  <a:latin typeface="Whitney"/>
                  <a:ea typeface="+mn-ea"/>
                  <a:cs typeface="+mn-cs"/>
                </a:rPr>
                <a:t> </a:t>
              </a:r>
              <a:endParaRPr kumimoji="0" lang="en-US" sz="36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68000">
                      <a:srgbClr val="08ACD4"/>
                    </a:gs>
                    <a:gs pos="36000">
                      <a:srgbClr val="0082C6"/>
                    </a:gs>
                    <a:gs pos="0">
                      <a:srgbClr val="0F3C8A"/>
                    </a:gs>
                    <a:gs pos="100000">
                      <a:srgbClr val="93C9AB"/>
                    </a:gs>
                  </a:gsLst>
                  <a:lin ang="0" scaled="1"/>
                </a:gradFill>
                <a:effectLst/>
                <a:uLnTx/>
                <a:uFillTx/>
                <a:latin typeface="Whitney"/>
                <a:ea typeface="+mn-ea"/>
                <a:cs typeface="+mn-cs"/>
              </a:endParaRPr>
            </a:p>
          </p:txBody>
        </p:sp>
        <p:sp>
          <p:nvSpPr>
            <p:cNvPr id="11" name="Espace réservé du texte 9">
              <a:extLst>
                <a:ext uri="{FF2B5EF4-FFF2-40B4-BE49-F238E27FC236}">
                  <a16:creationId xmlns:a16="http://schemas.microsoft.com/office/drawing/2014/main" id="{C72E351C-B4E2-2057-2A33-6176B312F80C}"/>
                </a:ext>
              </a:extLst>
            </p:cNvPr>
            <p:cNvSpPr txBox="1">
              <a:spLocks/>
            </p:cNvSpPr>
            <p:nvPr/>
          </p:nvSpPr>
          <p:spPr>
            <a:xfrm>
              <a:off x="188550" y="276995"/>
              <a:ext cx="7821975" cy="410882"/>
            </a:xfrm>
            <a:prstGeom prst="rect">
              <a:avLst/>
            </a:prstGeom>
          </p:spPr>
          <p:txBody>
            <a:bodyPr wrap="square" lIns="360000" anchor="ctr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3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SzPct val="70000"/>
                <a:buFontTx/>
                <a:buBlip>
                  <a:blip r:embed="rId3"/>
                </a:buBlip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52000" indent="-14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60000" indent="-14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accent3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468000" indent="-1440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fr-FR" sz="23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68000">
                      <a:srgbClr val="08ACD4"/>
                    </a:gs>
                    <a:gs pos="36000">
                      <a:srgbClr val="0082C6"/>
                    </a:gs>
                    <a:gs pos="0">
                      <a:srgbClr val="0F3C8A"/>
                    </a:gs>
                    <a:gs pos="100000">
                      <a:srgbClr val="93C9AB"/>
                    </a:gs>
                  </a:gsLst>
                  <a:lin ang="0" scaled="1"/>
                </a:gradFill>
                <a:effectLst/>
                <a:uLnTx/>
                <a:uFillTx/>
                <a:latin typeface="Whitney"/>
                <a:ea typeface="+mn-ea"/>
                <a:cs typeface="+mn-cs"/>
              </a:endParaRPr>
            </a:p>
          </p:txBody>
        </p:sp>
      </p:grpSp>
      <p:sp>
        <p:nvSpPr>
          <p:cNvPr id="18" name="Espace réservé du numéro de diapositive 3">
            <a:extLst>
              <a:ext uri="{FF2B5EF4-FFF2-40B4-BE49-F238E27FC236}">
                <a16:creationId xmlns:a16="http://schemas.microsoft.com/office/drawing/2014/main" id="{DB1DF224-E388-095A-86C5-72F5E94DCA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25569" y="6506840"/>
            <a:ext cx="232756" cy="230832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BB72A6-C2F7-403D-8CA7-191AF8E989CF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rgbClr val="0F3C8A"/>
                </a:solidFill>
                <a:effectLst/>
                <a:uLnTx/>
                <a:uFillTx/>
                <a:latin typeface="Economica Next 02" pitchFamily="50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srgbClr val="0F3C8A"/>
              </a:solidFill>
              <a:effectLst/>
              <a:uLnTx/>
              <a:uFillTx/>
              <a:latin typeface="Economica Next 02" pitchFamily="50" charset="0"/>
              <a:ea typeface="+mn-ea"/>
              <a:cs typeface="+mn-cs"/>
            </a:endParaRPr>
          </a:p>
        </p:txBody>
      </p:sp>
      <p:sp>
        <p:nvSpPr>
          <p:cNvPr id="5" name="Espace réservé du texte 9">
            <a:extLst>
              <a:ext uri="{FF2B5EF4-FFF2-40B4-BE49-F238E27FC236}">
                <a16:creationId xmlns:a16="http://schemas.microsoft.com/office/drawing/2014/main" id="{E08E4CAE-1AB3-6E4A-173A-C79FB4708FBC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3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b="1" u="sng" dirty="0"/>
              <a:t>Des mesures permettant de limiter les incidences paysagères</a:t>
            </a:r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16C9F88D-C3AD-0927-90AA-E052C0EF1029}"/>
              </a:ext>
            </a:extLst>
          </p:cNvPr>
          <p:cNvSpPr txBox="1">
            <a:spLocks/>
          </p:cNvSpPr>
          <p:nvPr/>
        </p:nvSpPr>
        <p:spPr>
          <a:xfrm>
            <a:off x="175563" y="4913043"/>
            <a:ext cx="9554874" cy="2585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3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1200" b="1" i="1" u="sng" dirty="0">
                <a:solidFill>
                  <a:schemeClr val="accent6"/>
                </a:solidFill>
              </a:rPr>
              <a:t>Entrée à l’embranchement de l’accès à la commune de </a:t>
            </a:r>
            <a:r>
              <a:rPr lang="fr-FR" sz="1200" b="1" i="1" u="sng" dirty="0" err="1">
                <a:solidFill>
                  <a:schemeClr val="accent6"/>
                </a:solidFill>
              </a:rPr>
              <a:t>Grézieux</a:t>
            </a:r>
            <a:endParaRPr lang="fr-FR" sz="1200" b="1" i="1" u="sng" dirty="0">
              <a:solidFill>
                <a:schemeClr val="accent6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1C2D1B4-3C7C-6377-BF10-0FF9AEA228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03" y="869061"/>
            <a:ext cx="9060666" cy="40027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B73BDFB-0084-0CB4-DB7E-CE6CD08568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510" y="4888317"/>
            <a:ext cx="3651059" cy="101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400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4A1C8AE-6312-4675-972D-278B90CD96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DOCUMENT CONFIDENTIEL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C93711-6ED3-44B8-B663-3BD357DC51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25</a:t>
            </a:fld>
            <a:endParaRPr lang="fr-FR"/>
          </a:p>
        </p:txBody>
      </p:sp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AF9BBC41-4FD7-AF06-B422-5AF87D75598D}"/>
              </a:ext>
            </a:extLst>
          </p:cNvPr>
          <p:cNvSpPr txBox="1">
            <a:spLocks/>
          </p:cNvSpPr>
          <p:nvPr/>
        </p:nvSpPr>
        <p:spPr>
          <a:xfrm>
            <a:off x="9601013" y="6506840"/>
            <a:ext cx="232756" cy="23083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/>
                </a:solidFill>
                <a:latin typeface="Economica Next 02" pitchFamily="50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BB72A6-C2F7-403D-8CA7-191AF8E989CF}" type="slidenum">
              <a:rPr lang="fr-FR" smtClean="0"/>
              <a:pPr/>
              <a:t>25</a:t>
            </a:fld>
            <a:endParaRPr lang="fr-FR"/>
          </a:p>
        </p:txBody>
      </p:sp>
      <p:sp>
        <p:nvSpPr>
          <p:cNvPr id="5" name="Espace réservé du texte 9">
            <a:extLst>
              <a:ext uri="{FF2B5EF4-FFF2-40B4-BE49-F238E27FC236}">
                <a16:creationId xmlns:a16="http://schemas.microsoft.com/office/drawing/2014/main" id="{F12A1ABB-1217-3780-579F-B199698E6F5A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3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dirty="0"/>
              <a:t>Urbanisme, un zonage Agricole, compatible avec un projet agrivoltaïque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F365FC5-A5ED-3994-8EDD-C5AB4F12A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54" y="881528"/>
            <a:ext cx="7329648" cy="52498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4DC1F4F-D267-BFD7-A787-563968D2746F}"/>
              </a:ext>
            </a:extLst>
          </p:cNvPr>
          <p:cNvSpPr/>
          <p:nvPr/>
        </p:nvSpPr>
        <p:spPr>
          <a:xfrm>
            <a:off x="1071238" y="2984808"/>
            <a:ext cx="312289" cy="369332"/>
          </a:xfrm>
          <a:prstGeom prst="rect">
            <a:avLst/>
          </a:prstGeom>
          <a:solidFill>
            <a:srgbClr val="F3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2D1F42-536F-D482-1C3E-3EF3438411AD}"/>
              </a:ext>
            </a:extLst>
          </p:cNvPr>
          <p:cNvSpPr txBox="1"/>
          <p:nvPr/>
        </p:nvSpPr>
        <p:spPr>
          <a:xfrm>
            <a:off x="1071238" y="2970221"/>
            <a:ext cx="22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45169F-2FD2-96A4-E022-B14FED098F1B}"/>
              </a:ext>
            </a:extLst>
          </p:cNvPr>
          <p:cNvSpPr/>
          <p:nvPr/>
        </p:nvSpPr>
        <p:spPr>
          <a:xfrm>
            <a:off x="2137806" y="3112734"/>
            <a:ext cx="312289" cy="369332"/>
          </a:xfrm>
          <a:prstGeom prst="rect">
            <a:avLst/>
          </a:prstGeom>
          <a:solidFill>
            <a:srgbClr val="F3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03DAAB7-6B7C-F9B5-F8A9-A58CD0B9C2D2}"/>
              </a:ext>
            </a:extLst>
          </p:cNvPr>
          <p:cNvSpPr txBox="1"/>
          <p:nvPr/>
        </p:nvSpPr>
        <p:spPr>
          <a:xfrm>
            <a:off x="2099144" y="3077155"/>
            <a:ext cx="389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7C9E02-EB0A-6284-23DC-D502BE427520}"/>
              </a:ext>
            </a:extLst>
          </p:cNvPr>
          <p:cNvSpPr/>
          <p:nvPr/>
        </p:nvSpPr>
        <p:spPr>
          <a:xfrm>
            <a:off x="6146817" y="3244334"/>
            <a:ext cx="312289" cy="369332"/>
          </a:xfrm>
          <a:prstGeom prst="rect">
            <a:avLst/>
          </a:prstGeom>
          <a:solidFill>
            <a:srgbClr val="F3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2EBAA24-13E5-48F8-D5AF-7AB2C2D7E0DC}"/>
              </a:ext>
            </a:extLst>
          </p:cNvPr>
          <p:cNvSpPr txBox="1"/>
          <p:nvPr/>
        </p:nvSpPr>
        <p:spPr>
          <a:xfrm>
            <a:off x="6131780" y="3261821"/>
            <a:ext cx="389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FA9CB9-0B98-D441-FD28-4B6C9F013C0E}"/>
              </a:ext>
            </a:extLst>
          </p:cNvPr>
          <p:cNvSpPr/>
          <p:nvPr/>
        </p:nvSpPr>
        <p:spPr>
          <a:xfrm>
            <a:off x="6110808" y="2564493"/>
            <a:ext cx="312289" cy="369332"/>
          </a:xfrm>
          <a:prstGeom prst="rect">
            <a:avLst/>
          </a:prstGeom>
          <a:solidFill>
            <a:srgbClr val="F3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228600" algn="l"/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7F0F0EF-25EF-E011-AE54-865BFB07470C}"/>
              </a:ext>
            </a:extLst>
          </p:cNvPr>
          <p:cNvSpPr txBox="1"/>
          <p:nvPr/>
        </p:nvSpPr>
        <p:spPr>
          <a:xfrm>
            <a:off x="6110808" y="2555749"/>
            <a:ext cx="34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403826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4A1C8AE-6312-4675-972D-278B90CD96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DOCUMENT CONFIDENTIEL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C93711-6ED3-44B8-B663-3BD357DC51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26</a:t>
            </a:fld>
            <a:endParaRPr lang="fr-FR"/>
          </a:p>
        </p:txBody>
      </p:sp>
      <p:sp>
        <p:nvSpPr>
          <p:cNvPr id="16" name="Espace réservé du texte 9">
            <a:extLst>
              <a:ext uri="{FF2B5EF4-FFF2-40B4-BE49-F238E27FC236}">
                <a16:creationId xmlns:a16="http://schemas.microsoft.com/office/drawing/2014/main" id="{225CB3EE-5DD3-4D53-A082-5A3FCD8A2BFB}"/>
              </a:ext>
            </a:extLst>
          </p:cNvPr>
          <p:cNvSpPr txBox="1">
            <a:spLocks/>
          </p:cNvSpPr>
          <p:nvPr/>
        </p:nvSpPr>
        <p:spPr>
          <a:xfrm>
            <a:off x="568370" y="1229036"/>
            <a:ext cx="4375150" cy="585700"/>
          </a:xfrm>
          <a:prstGeom prst="rect">
            <a:avLst/>
          </a:prstGeom>
        </p:spPr>
        <p:txBody>
          <a:bodyPr lIns="0"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3"/>
              </a:buBlip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52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468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80000"/>
              </a:lnSpc>
              <a:spcBef>
                <a:spcPts val="0"/>
              </a:spcBef>
            </a:pPr>
            <a:r>
              <a:rPr lang="fr-FR" sz="1800"/>
              <a:t>Raccordement envisagé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27828C-A4EC-4B86-A2CC-DB19D6E1681A}"/>
              </a:ext>
            </a:extLst>
          </p:cNvPr>
          <p:cNvSpPr/>
          <p:nvPr/>
        </p:nvSpPr>
        <p:spPr>
          <a:xfrm>
            <a:off x="186819" y="3665469"/>
            <a:ext cx="4608185" cy="2143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 defTabSz="914400">
              <a:lnSpc>
                <a:spcPct val="120000"/>
              </a:lnSpc>
              <a:spcBef>
                <a:spcPts val="600"/>
              </a:spcBef>
              <a:buSzPct val="70000"/>
            </a:pPr>
            <a:r>
              <a:rPr lang="fr-FR" sz="1200" dirty="0">
                <a:solidFill>
                  <a:schemeClr val="bg1"/>
                </a:solidFill>
              </a:rPr>
              <a:t>L’électricité produite par la centrale est injectée sur le réseau de distribution afin d’être consommée localement. Pour cela, l’installation photovoltaïque est raccordée au poste-source localisé au plus près du terrain. </a:t>
            </a:r>
          </a:p>
          <a:p>
            <a:pPr marL="0" lvl="1" algn="just" defTabSz="914400">
              <a:lnSpc>
                <a:spcPct val="120000"/>
              </a:lnSpc>
              <a:spcBef>
                <a:spcPts val="600"/>
              </a:spcBef>
              <a:buSzPct val="70000"/>
            </a:pPr>
            <a:r>
              <a:rPr lang="fr-FR" sz="1200" dirty="0">
                <a:solidFill>
                  <a:schemeClr val="bg1"/>
                </a:solidFill>
              </a:rPr>
              <a:t>Pourquoi ? Car le coût du raccordement - qui est l’un des coûts le plus élevé d’un projet - est facturé au mètre parcouru. Il peut varier en fonction du type d’itinéraire emprunté (zone rurale, zone urbaine, passage par un pont, une autoroute, voie sans accotement).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3E7D59-C1BF-3616-4229-9A5565F671FB}"/>
              </a:ext>
            </a:extLst>
          </p:cNvPr>
          <p:cNvSpPr/>
          <p:nvPr/>
        </p:nvSpPr>
        <p:spPr>
          <a:xfrm>
            <a:off x="161019" y="1777362"/>
            <a:ext cx="4659787" cy="1490280"/>
          </a:xfrm>
          <a:prstGeom prst="rect">
            <a:avLst/>
          </a:prstGeom>
          <a:solidFill>
            <a:schemeClr val="accent5"/>
          </a:solidFill>
          <a:ln>
            <a:solidFill>
              <a:schemeClr val="bg2"/>
            </a:solidFill>
          </a:ln>
        </p:spPr>
        <p:txBody>
          <a:bodyPr wrap="square" lIns="0">
            <a:spAutoFit/>
          </a:bodyPr>
          <a:lstStyle/>
          <a:p>
            <a:pPr marL="0" lvl="1" algn="just" defTabSz="914400">
              <a:lnSpc>
                <a:spcPct val="120000"/>
              </a:lnSpc>
              <a:spcBef>
                <a:spcPts val="600"/>
              </a:spcBef>
              <a:buSzPct val="70000"/>
              <a:defRPr/>
            </a:pPr>
            <a:endParaRPr kumimoji="0" lang="fr-FR" sz="400" b="0" i="0" u="none" strike="noStrike" kern="1200" cap="none" spc="0" normalizeH="0" baseline="0" noProof="0" dirty="0">
              <a:ln>
                <a:noFill/>
              </a:ln>
              <a:solidFill>
                <a:srgbClr val="61768C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82563" lvl="1" indent="-182563" algn="just" defTabSz="914400">
              <a:lnSpc>
                <a:spcPct val="120000"/>
              </a:lnSpc>
              <a:spcBef>
                <a:spcPts val="600"/>
              </a:spcBef>
              <a:buSzPct val="70000"/>
              <a:buBlip>
                <a:blip r:embed="rId3"/>
              </a:buBlip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61768C"/>
                </a:solidFill>
                <a:effectLst/>
                <a:uLnTx/>
                <a:uFillTx/>
                <a:ea typeface="+mn-ea"/>
                <a:cs typeface="+mn-cs"/>
              </a:rPr>
              <a:t>Poste source le plus proche :</a:t>
            </a:r>
            <a:r>
              <a:rPr lang="fr-FR" sz="1200" b="1" dirty="0">
                <a:solidFill>
                  <a:schemeClr val="accent1"/>
                </a:solidFill>
              </a:rPr>
              <a:t> Poste-source de </a:t>
            </a:r>
            <a:r>
              <a:rPr lang="fr-FR" sz="1200" b="1" dirty="0" err="1">
                <a:solidFill>
                  <a:schemeClr val="accent1"/>
                </a:solidFill>
              </a:rPr>
              <a:t>Moingt</a:t>
            </a:r>
            <a:r>
              <a:rPr lang="fr-FR" sz="1200" b="1" dirty="0">
                <a:solidFill>
                  <a:schemeClr val="accent1"/>
                </a:solidFill>
              </a:rPr>
              <a:t>, situé sur la commune de </a:t>
            </a:r>
            <a:r>
              <a:rPr lang="fr-FR" sz="1200" b="1" dirty="0" err="1">
                <a:solidFill>
                  <a:schemeClr val="accent1"/>
                </a:solidFill>
              </a:rPr>
              <a:t>Moingt</a:t>
            </a:r>
            <a:r>
              <a:rPr lang="fr-FR" sz="1200" b="1" dirty="0">
                <a:solidFill>
                  <a:schemeClr val="accent1"/>
                </a:solidFill>
              </a:rPr>
              <a:t>.</a:t>
            </a:r>
          </a:p>
          <a:p>
            <a:pPr marL="182563" marR="0" lvl="1" indent="-182563" algn="just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/>
            </a:pPr>
            <a:r>
              <a:rPr lang="fr-FR" sz="1200" dirty="0">
                <a:solidFill>
                  <a:srgbClr val="61768C"/>
                </a:solidFill>
              </a:rPr>
              <a:t>Distance de raccordement : </a:t>
            </a:r>
            <a:r>
              <a:rPr lang="fr-FR" sz="1200" b="1" dirty="0">
                <a:solidFill>
                  <a:schemeClr val="accent1"/>
                </a:solidFill>
              </a:rPr>
              <a:t>Environ 6 km </a:t>
            </a:r>
          </a:p>
          <a:p>
            <a:pPr marL="182563" lvl="1" indent="-182563" algn="just" defTabSz="914400">
              <a:lnSpc>
                <a:spcPct val="120000"/>
              </a:lnSpc>
              <a:spcBef>
                <a:spcPts val="600"/>
              </a:spcBef>
              <a:buSzPct val="70000"/>
              <a:buBlip>
                <a:blip r:embed="rId3"/>
              </a:buBlip>
              <a:defRPr/>
            </a:pPr>
            <a:r>
              <a:rPr lang="fr-FR" sz="1200" dirty="0">
                <a:solidFill>
                  <a:srgbClr val="61768C"/>
                </a:solidFill>
              </a:rPr>
              <a:t>Itinéraire identifié : </a:t>
            </a:r>
            <a:r>
              <a:rPr lang="fr-FR" sz="1200" b="1" dirty="0">
                <a:solidFill>
                  <a:schemeClr val="accent1"/>
                </a:solidFill>
              </a:rPr>
              <a:t>Voies communales ou départementales (zone artificialisée)</a:t>
            </a:r>
          </a:p>
        </p:txBody>
      </p:sp>
      <p:sp>
        <p:nvSpPr>
          <p:cNvPr id="6" name="Espace réservé du texte 9">
            <a:extLst>
              <a:ext uri="{FF2B5EF4-FFF2-40B4-BE49-F238E27FC236}">
                <a16:creationId xmlns:a16="http://schemas.microsoft.com/office/drawing/2014/main" id="{7B29E4A3-237A-5792-188A-AFFCE78355A9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3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dirty="0"/>
              <a:t>Hypothèse de raccordement envisagé : Poste-source de « La Taupe »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1617DD3-6842-1CA0-52DC-22E359946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520" y="1777362"/>
            <a:ext cx="4869777" cy="371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6856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FEBF8B-FA7C-D5A7-8D55-B77EDB27FF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27</a:t>
            </a:fld>
            <a:endParaRPr lang="fr-FR"/>
          </a:p>
        </p:txBody>
      </p:sp>
      <p:sp>
        <p:nvSpPr>
          <p:cNvPr id="5" name="Flèche : pentagone 4">
            <a:extLst>
              <a:ext uri="{FF2B5EF4-FFF2-40B4-BE49-F238E27FC236}">
                <a16:creationId xmlns:a16="http://schemas.microsoft.com/office/drawing/2014/main" id="{9C896327-C4C5-79B4-456F-1DF95C23FA3B}"/>
              </a:ext>
            </a:extLst>
          </p:cNvPr>
          <p:cNvSpPr/>
          <p:nvPr/>
        </p:nvSpPr>
        <p:spPr>
          <a:xfrm>
            <a:off x="320511" y="980712"/>
            <a:ext cx="4897115" cy="5502838"/>
          </a:xfrm>
          <a:prstGeom prst="homePlate">
            <a:avLst>
              <a:gd name="adj" fmla="val 0"/>
            </a:avLst>
          </a:prstGeom>
          <a:solidFill>
            <a:srgbClr val="F3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3EA551A-CD6A-E83D-A2DE-12F02E88D868}"/>
              </a:ext>
            </a:extLst>
          </p:cNvPr>
          <p:cNvSpPr txBox="1"/>
          <p:nvPr/>
        </p:nvSpPr>
        <p:spPr>
          <a:xfrm>
            <a:off x="429082" y="6488815"/>
            <a:ext cx="79166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>
                <a:solidFill>
                  <a:srgbClr val="084689"/>
                </a:solidFill>
                <a:latin typeface="Aptos" panose="020B0004020202020204" pitchFamily="34" charset="0"/>
              </a:rPr>
              <a:t>*Ces chiffres sont estimés sur la base des montants de taxes actuelles</a:t>
            </a: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462D76B6-30BC-7C24-C0D9-EFAA01199CCF}"/>
              </a:ext>
            </a:extLst>
          </p:cNvPr>
          <p:cNvGrpSpPr/>
          <p:nvPr/>
        </p:nvGrpSpPr>
        <p:grpSpPr>
          <a:xfrm>
            <a:off x="485180" y="5262969"/>
            <a:ext cx="4579188" cy="592150"/>
            <a:chOff x="485180" y="5072274"/>
            <a:chExt cx="4579188" cy="59215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4688D4D-AD02-419D-4F11-510DAC56B1D8}"/>
                </a:ext>
              </a:extLst>
            </p:cNvPr>
            <p:cNvSpPr/>
            <p:nvPr/>
          </p:nvSpPr>
          <p:spPr>
            <a:xfrm>
              <a:off x="988082" y="5072274"/>
              <a:ext cx="4076286" cy="59215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lvl="1" defTabSz="914400">
                <a:lnSpc>
                  <a:spcPct val="120000"/>
                </a:lnSpc>
                <a:spcBef>
                  <a:spcPts val="600"/>
                </a:spcBef>
                <a:buSzPct val="70000"/>
              </a:pPr>
              <a:r>
                <a:rPr lang="fr-FR" sz="1400" dirty="0">
                  <a:solidFill>
                    <a:schemeClr val="tx2"/>
                  </a:solidFill>
                </a:rPr>
                <a:t>Tonnes de CO2 évitées par an, méthode RTE : </a:t>
              </a:r>
              <a:r>
                <a:rPr lang="fr-FR" sz="1400" b="1" dirty="0">
                  <a:solidFill>
                    <a:schemeClr val="accent1"/>
                  </a:solidFill>
                </a:rPr>
                <a:t>14 400tonnes </a:t>
              </a:r>
              <a:r>
                <a:rPr lang="fr-FR" sz="1400" dirty="0">
                  <a:solidFill>
                    <a:schemeClr val="bg1">
                      <a:lumMod val="50000"/>
                    </a:schemeClr>
                  </a:solidFill>
                </a:rPr>
                <a:t>(soit l’équivalent de 6 000 voitures)</a:t>
              </a:r>
              <a:endParaRPr lang="fr-FR" sz="1400" dirty="0">
                <a:solidFill>
                  <a:schemeClr val="bg1">
                    <a:lumMod val="50000"/>
                  </a:schemeClr>
                </a:solidFill>
                <a:highlight>
                  <a:srgbClr val="FFFF00"/>
                </a:highlight>
              </a:endParaRPr>
            </a:p>
          </p:txBody>
        </p:sp>
        <p:pic>
          <p:nvPicPr>
            <p:cNvPr id="35" name="Image 34" descr="Une image contenant cercle, Graphique, Police, graphisme&#10;&#10;Description générée automatiquement">
              <a:extLst>
                <a:ext uri="{FF2B5EF4-FFF2-40B4-BE49-F238E27FC236}">
                  <a16:creationId xmlns:a16="http://schemas.microsoft.com/office/drawing/2014/main" id="{46FDDFFD-1306-225E-723D-3634EABD7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180" y="5176442"/>
              <a:ext cx="360000" cy="360000"/>
            </a:xfrm>
            <a:prstGeom prst="rect">
              <a:avLst/>
            </a:prstGeom>
          </p:spPr>
        </p:pic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55F9DBE9-041F-FF4E-1123-833D32C5E00B}"/>
              </a:ext>
            </a:extLst>
          </p:cNvPr>
          <p:cNvGrpSpPr/>
          <p:nvPr/>
        </p:nvGrpSpPr>
        <p:grpSpPr>
          <a:xfrm>
            <a:off x="501573" y="4180365"/>
            <a:ext cx="4579188" cy="592150"/>
            <a:chOff x="485180" y="4384085"/>
            <a:chExt cx="4579188" cy="592150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79F10A2-FB30-AD4B-7674-92A40FE3FD92}"/>
                </a:ext>
              </a:extLst>
            </p:cNvPr>
            <p:cNvSpPr/>
            <p:nvPr/>
          </p:nvSpPr>
          <p:spPr>
            <a:xfrm>
              <a:off x="988081" y="4384085"/>
              <a:ext cx="4076287" cy="59215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lvl="1" defTabSz="914400">
                <a:lnSpc>
                  <a:spcPct val="120000"/>
                </a:lnSpc>
                <a:spcBef>
                  <a:spcPts val="600"/>
                </a:spcBef>
                <a:buSzPct val="70000"/>
              </a:pPr>
              <a:r>
                <a:rPr lang="fr-FR" sz="1400" dirty="0">
                  <a:solidFill>
                    <a:schemeClr val="tx2"/>
                  </a:solidFill>
                </a:rPr>
                <a:t>Equivalent en termes de consommation : </a:t>
              </a:r>
              <a:r>
                <a:rPr lang="fr-FR" sz="1400" b="1" dirty="0">
                  <a:solidFill>
                    <a:schemeClr val="accent1"/>
                  </a:solidFill>
                </a:rPr>
                <a:t>environ 13 000 personnes (hors chauffage) </a:t>
              </a:r>
            </a:p>
          </p:txBody>
        </p:sp>
        <p:pic>
          <p:nvPicPr>
            <p:cNvPr id="37" name="Image 36" descr="Une image contenant noir, obscurité&#10;&#10;Description générée automatiquement">
              <a:extLst>
                <a:ext uri="{FF2B5EF4-FFF2-40B4-BE49-F238E27FC236}">
                  <a16:creationId xmlns:a16="http://schemas.microsoft.com/office/drawing/2014/main" id="{B6D0AABC-01C5-0879-E6ED-E4BA42874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180" y="4500159"/>
              <a:ext cx="360000" cy="360000"/>
            </a:xfrm>
            <a:prstGeom prst="rect">
              <a:avLst/>
            </a:prstGeom>
          </p:spPr>
        </p:pic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3096CA75-E18B-264C-D35A-198B8E8237AA}"/>
              </a:ext>
            </a:extLst>
          </p:cNvPr>
          <p:cNvGrpSpPr/>
          <p:nvPr/>
        </p:nvGrpSpPr>
        <p:grpSpPr>
          <a:xfrm>
            <a:off x="469060" y="1094289"/>
            <a:ext cx="4300878" cy="371179"/>
            <a:chOff x="486393" y="1394073"/>
            <a:chExt cx="4300878" cy="37117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110BDC0-A025-F037-742F-D4518BF7AB37}"/>
                </a:ext>
              </a:extLst>
            </p:cNvPr>
            <p:cNvSpPr/>
            <p:nvPr/>
          </p:nvSpPr>
          <p:spPr>
            <a:xfrm>
              <a:off x="1001653" y="1394073"/>
              <a:ext cx="3785618" cy="33361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lvl="1" defTabSz="914400">
                <a:lnSpc>
                  <a:spcPct val="120000"/>
                </a:lnSpc>
                <a:spcBef>
                  <a:spcPts val="600"/>
                </a:spcBef>
                <a:buSzPct val="70000"/>
              </a:pPr>
              <a:r>
                <a:rPr lang="fr-FR" sz="1400" dirty="0">
                  <a:solidFill>
                    <a:schemeClr val="tx2"/>
                  </a:solidFill>
                </a:rPr>
                <a:t>Retombées fiscales du projet :  </a:t>
              </a:r>
              <a:r>
                <a:rPr lang="fr-FR" sz="1400" dirty="0">
                  <a:solidFill>
                    <a:schemeClr val="accent1"/>
                  </a:solidFill>
                </a:rPr>
                <a:t>61 600€</a:t>
              </a:r>
              <a:r>
                <a:rPr lang="fr-FR" sz="1400" b="1" dirty="0">
                  <a:solidFill>
                    <a:schemeClr val="accent1"/>
                  </a:solidFill>
                </a:rPr>
                <a:t>/an*</a:t>
              </a:r>
            </a:p>
          </p:txBody>
        </p:sp>
        <p:pic>
          <p:nvPicPr>
            <p:cNvPr id="41" name="Image 40" descr="Une image contenant noir, obscurité&#10;&#10;Description générée automatiquement">
              <a:extLst>
                <a:ext uri="{FF2B5EF4-FFF2-40B4-BE49-F238E27FC236}">
                  <a16:creationId xmlns:a16="http://schemas.microsoft.com/office/drawing/2014/main" id="{BC404523-303E-B38F-2269-4895C2E64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393" y="1405252"/>
              <a:ext cx="360000" cy="360000"/>
            </a:xfrm>
            <a:prstGeom prst="rect">
              <a:avLst/>
            </a:prstGeom>
          </p:spPr>
        </p:pic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42364EF7-93AC-E965-9ADE-AC2A81612C8A}"/>
              </a:ext>
            </a:extLst>
          </p:cNvPr>
          <p:cNvGrpSpPr/>
          <p:nvPr/>
        </p:nvGrpSpPr>
        <p:grpSpPr>
          <a:xfrm>
            <a:off x="509576" y="1493599"/>
            <a:ext cx="4554793" cy="850682"/>
            <a:chOff x="483068" y="1754140"/>
            <a:chExt cx="4554793" cy="850682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31AFB45-648C-46DA-83C8-6B2368D6BD7A}"/>
                </a:ext>
              </a:extLst>
            </p:cNvPr>
            <p:cNvSpPr/>
            <p:nvPr/>
          </p:nvSpPr>
          <p:spPr>
            <a:xfrm>
              <a:off x="995997" y="1754140"/>
              <a:ext cx="4041864" cy="85068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lvl="1" algn="ctr" defTabSz="914400">
                <a:lnSpc>
                  <a:spcPct val="120000"/>
                </a:lnSpc>
                <a:spcBef>
                  <a:spcPts val="600"/>
                </a:spcBef>
                <a:buSzPct val="70000"/>
              </a:pPr>
              <a:r>
                <a:rPr lang="fr-FR" sz="1400" dirty="0">
                  <a:solidFill>
                    <a:schemeClr val="tx2"/>
                  </a:solidFill>
                </a:rPr>
                <a:t>Taxes d’aménagement : </a:t>
              </a:r>
              <a:r>
                <a:rPr lang="fr-FR" sz="1400" b="1" dirty="0">
                  <a:solidFill>
                    <a:schemeClr val="accent1"/>
                  </a:solidFill>
                </a:rPr>
                <a:t>31 201€ (</a:t>
              </a:r>
              <a:r>
                <a:rPr lang="fr-FR" sz="1400" b="1" dirty="0" err="1">
                  <a:solidFill>
                    <a:schemeClr val="accent1"/>
                  </a:solidFill>
                </a:rPr>
                <a:t>Grézieux</a:t>
              </a:r>
              <a:r>
                <a:rPr lang="fr-FR" sz="1400" b="1" dirty="0">
                  <a:solidFill>
                    <a:schemeClr val="accent1"/>
                  </a:solidFill>
                </a:rPr>
                <a:t> le Fromental), 2 757€ (Précieux) et 24 032€ pour le Département</a:t>
              </a:r>
            </a:p>
          </p:txBody>
        </p:sp>
        <p:pic>
          <p:nvPicPr>
            <p:cNvPr id="43" name="Image 42" descr="Une image contenant Graphique, clipart, symbole, dessin humoristique&#10;&#10;Description générée automatiquement">
              <a:extLst>
                <a:ext uri="{FF2B5EF4-FFF2-40B4-BE49-F238E27FC236}">
                  <a16:creationId xmlns:a16="http://schemas.microsoft.com/office/drawing/2014/main" id="{B45BEA23-6F79-584D-E895-0E96A0062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068" y="1983543"/>
              <a:ext cx="333492" cy="333492"/>
            </a:xfrm>
            <a:prstGeom prst="rect">
              <a:avLst/>
            </a:prstGeom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409B1CE0-3FD6-4351-7ACD-B53D1643A04C}"/>
              </a:ext>
            </a:extLst>
          </p:cNvPr>
          <p:cNvGrpSpPr/>
          <p:nvPr/>
        </p:nvGrpSpPr>
        <p:grpSpPr>
          <a:xfrm>
            <a:off x="493633" y="3592162"/>
            <a:ext cx="4304640" cy="360000"/>
            <a:chOff x="469060" y="3918560"/>
            <a:chExt cx="4304640" cy="3600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8E14AC2-AA43-4905-1B7D-EEA87BBE991B}"/>
                </a:ext>
              </a:extLst>
            </p:cNvPr>
            <p:cNvSpPr/>
            <p:nvPr/>
          </p:nvSpPr>
          <p:spPr>
            <a:xfrm>
              <a:off x="988082" y="3931752"/>
              <a:ext cx="3785618" cy="33361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lvl="1" defTabSz="914400">
                <a:lnSpc>
                  <a:spcPct val="120000"/>
                </a:lnSpc>
                <a:spcBef>
                  <a:spcPts val="600"/>
                </a:spcBef>
                <a:buSzPct val="70000"/>
              </a:pPr>
              <a:r>
                <a:rPr lang="fr-FR" sz="1400" dirty="0">
                  <a:solidFill>
                    <a:schemeClr val="tx2"/>
                  </a:solidFill>
                </a:rPr>
                <a:t>Production estimée du parc: </a:t>
              </a:r>
              <a:r>
                <a:rPr lang="fr-FR" sz="1400" b="1" dirty="0">
                  <a:solidFill>
                    <a:schemeClr val="accent1"/>
                  </a:solidFill>
                </a:rPr>
                <a:t>29 GWh/an</a:t>
              </a:r>
            </a:p>
          </p:txBody>
        </p:sp>
        <p:pic>
          <p:nvPicPr>
            <p:cNvPr id="45" name="Image 44" descr="Une image contenant capture d’écran, créativité, conception, illustration&#10;&#10;Description générée automatiquement">
              <a:extLst>
                <a:ext uri="{FF2B5EF4-FFF2-40B4-BE49-F238E27FC236}">
                  <a16:creationId xmlns:a16="http://schemas.microsoft.com/office/drawing/2014/main" id="{6CEAAD50-E8B9-21AB-3828-F5BEC246B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060" y="3918560"/>
              <a:ext cx="360000" cy="360000"/>
            </a:xfrm>
            <a:prstGeom prst="rect">
              <a:avLst/>
            </a:prstGeom>
          </p:spPr>
        </p:pic>
      </p:grpSp>
      <p:sp>
        <p:nvSpPr>
          <p:cNvPr id="3" name="Flèche : pentagone 2">
            <a:extLst>
              <a:ext uri="{FF2B5EF4-FFF2-40B4-BE49-F238E27FC236}">
                <a16:creationId xmlns:a16="http://schemas.microsoft.com/office/drawing/2014/main" id="{37657CA4-3B66-4BC1-1568-A8A584A8AB44}"/>
              </a:ext>
            </a:extLst>
          </p:cNvPr>
          <p:cNvSpPr/>
          <p:nvPr/>
        </p:nvSpPr>
        <p:spPr>
          <a:xfrm>
            <a:off x="5406212" y="1004002"/>
            <a:ext cx="4421509" cy="5479548"/>
          </a:xfrm>
          <a:prstGeom prst="homePlate">
            <a:avLst>
              <a:gd name="adj" fmla="val 0"/>
            </a:avLst>
          </a:prstGeom>
          <a:solidFill>
            <a:srgbClr val="F3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ptos" panose="020B0004020202020204" pitchFamily="34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AB0956B-7FA0-224A-ACF8-9FCDCA354A48}"/>
              </a:ext>
            </a:extLst>
          </p:cNvPr>
          <p:cNvSpPr/>
          <p:nvPr/>
        </p:nvSpPr>
        <p:spPr>
          <a:xfrm>
            <a:off x="6059563" y="4413179"/>
            <a:ext cx="1038124" cy="106828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ptos" panose="020B0004020202020204" pitchFamily="34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D718D0F-AE2A-D9F7-1B8A-28553D1239EF}"/>
              </a:ext>
            </a:extLst>
          </p:cNvPr>
          <p:cNvSpPr/>
          <p:nvPr/>
        </p:nvSpPr>
        <p:spPr>
          <a:xfrm>
            <a:off x="6011204" y="2660337"/>
            <a:ext cx="1038124" cy="106828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ptos" panose="020B000402020202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D59601F-C143-1442-54FD-D9BDCE223C67}"/>
              </a:ext>
            </a:extLst>
          </p:cNvPr>
          <p:cNvSpPr/>
          <p:nvPr/>
        </p:nvSpPr>
        <p:spPr>
          <a:xfrm>
            <a:off x="8221403" y="2666528"/>
            <a:ext cx="1038124" cy="1068284"/>
          </a:xfrm>
          <a:prstGeom prst="ellipse">
            <a:avLst/>
          </a:prstGeom>
          <a:solidFill>
            <a:srgbClr val="D5E8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ptos" panose="020B00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6DA9ED-02B9-DB27-4552-631079DB0E87}"/>
              </a:ext>
            </a:extLst>
          </p:cNvPr>
          <p:cNvSpPr/>
          <p:nvPr/>
        </p:nvSpPr>
        <p:spPr>
          <a:xfrm>
            <a:off x="5406212" y="1017136"/>
            <a:ext cx="4368573" cy="110030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lvl="1" algn="ctr" defTabSz="914400">
              <a:spcBef>
                <a:spcPts val="1800"/>
              </a:spcBef>
              <a:buSzPct val="70000"/>
            </a:pPr>
            <a:r>
              <a:rPr lang="fr-FR" sz="1400" b="1" cap="all" spc="300">
                <a:latin typeface="Aptos" panose="020B0004020202020204" pitchFamily="34" charset="0"/>
              </a:rPr>
              <a:t>Répartition des taxes IFER, CET et taxe foncière aux collectivités locales </a:t>
            </a:r>
            <a:br>
              <a:rPr lang="fr-FR" sz="1100" cap="all" spc="300">
                <a:latin typeface="Aptos" panose="020B0004020202020204" pitchFamily="34" charset="0"/>
              </a:rPr>
            </a:br>
            <a:endParaRPr lang="fr-FR" sz="1100" spc="300">
              <a:latin typeface="Aptos" panose="020B0004020202020204" pitchFamily="34" charset="0"/>
            </a:endParaRPr>
          </a:p>
          <a:p>
            <a:pPr marL="176212" lvl="1" defTabSz="914400">
              <a:spcBef>
                <a:spcPts val="300"/>
              </a:spcBef>
              <a:buClr>
                <a:schemeClr val="accent1"/>
              </a:buClr>
              <a:buSzPct val="100000"/>
            </a:pPr>
            <a:endParaRPr lang="fr-FR" sz="100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C3515FF6-5465-F760-64AE-361FD40704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4153048"/>
              </p:ext>
            </p:extLst>
          </p:nvPr>
        </p:nvGraphicFramePr>
        <p:xfrm>
          <a:off x="5667921" y="4642387"/>
          <a:ext cx="1374773" cy="1364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BFA19B4E-F0AC-A72A-72D5-CD2DAF7F3409}"/>
              </a:ext>
            </a:extLst>
          </p:cNvPr>
          <p:cNvSpPr txBox="1"/>
          <p:nvPr/>
        </p:nvSpPr>
        <p:spPr>
          <a:xfrm>
            <a:off x="5339443" y="3884327"/>
            <a:ext cx="2299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84689"/>
                </a:solidFill>
                <a:latin typeface="Aptos" panose="020B0004020202020204" pitchFamily="34" charset="0"/>
              </a:rPr>
              <a:t>COMMUNE de </a:t>
            </a:r>
            <a:r>
              <a:rPr lang="fr-FR" sz="1600" b="1" dirty="0" err="1">
                <a:solidFill>
                  <a:srgbClr val="084689"/>
                </a:solidFill>
                <a:latin typeface="Aptos" panose="020B0004020202020204" pitchFamily="34" charset="0"/>
              </a:rPr>
              <a:t>Grézieux</a:t>
            </a:r>
            <a:r>
              <a:rPr lang="fr-FR" sz="1600" b="1" dirty="0">
                <a:solidFill>
                  <a:srgbClr val="084689"/>
                </a:solidFill>
                <a:latin typeface="Aptos" panose="020B0004020202020204" pitchFamily="34" charset="0"/>
              </a:rPr>
              <a:t> le Fromental</a:t>
            </a:r>
            <a:endParaRPr lang="fr-FR" sz="1200" b="1" dirty="0">
              <a:solidFill>
                <a:srgbClr val="084689"/>
              </a:solidFill>
              <a:latin typeface="Aptos" panose="020B00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341FD7B-C2B0-5CD5-384E-4DF6495C9A54}"/>
              </a:ext>
            </a:extLst>
          </p:cNvPr>
          <p:cNvSpPr txBox="1"/>
          <p:nvPr/>
        </p:nvSpPr>
        <p:spPr>
          <a:xfrm>
            <a:off x="5562003" y="2045246"/>
            <a:ext cx="1789002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1600" b="1" dirty="0">
                <a:solidFill>
                  <a:srgbClr val="084689"/>
                </a:solidFill>
                <a:latin typeface="Aptos" panose="020B0004020202020204" pitchFamily="34" charset="0"/>
              </a:rPr>
              <a:t>DÉPARTEMENT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E8BB33E-F53E-81FF-EDDD-D637A9B7ABFE}"/>
              </a:ext>
            </a:extLst>
          </p:cNvPr>
          <p:cNvSpPr txBox="1"/>
          <p:nvPr/>
        </p:nvSpPr>
        <p:spPr>
          <a:xfrm>
            <a:off x="7590498" y="2045246"/>
            <a:ext cx="2299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84689"/>
                </a:solidFill>
                <a:latin typeface="Aptos" panose="020B0004020202020204" pitchFamily="34" charset="0"/>
              </a:rPr>
              <a:t>COMMUNAUTÉ D’AGGLOMERATION</a:t>
            </a:r>
          </a:p>
          <a:p>
            <a:pPr algn="ctr"/>
            <a:endParaRPr lang="fr-FR" sz="120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7F18E27-F9EA-28D3-5B87-27DDC603C88D}"/>
              </a:ext>
            </a:extLst>
          </p:cNvPr>
          <p:cNvSpPr txBox="1"/>
          <p:nvPr/>
        </p:nvSpPr>
        <p:spPr>
          <a:xfrm>
            <a:off x="5906152" y="2959374"/>
            <a:ext cx="1152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004691"/>
                </a:solidFill>
                <a:latin typeface="Aptos" panose="020B0004020202020204" pitchFamily="34" charset="0"/>
              </a:rPr>
              <a:t> 18 400</a:t>
            </a:r>
            <a:r>
              <a:rPr lang="fr-FR" sz="1600" dirty="0">
                <a:solidFill>
                  <a:srgbClr val="084689"/>
                </a:solidFill>
                <a:latin typeface="Aptos" panose="020B0004020202020204" pitchFamily="34" charset="0"/>
              </a:rPr>
              <a:t>€ / an 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65E51CE-91E4-F84C-95A5-8EDE54C00C95}"/>
              </a:ext>
            </a:extLst>
          </p:cNvPr>
          <p:cNvSpPr txBox="1"/>
          <p:nvPr/>
        </p:nvSpPr>
        <p:spPr>
          <a:xfrm>
            <a:off x="8142788" y="2936336"/>
            <a:ext cx="1116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004691"/>
                </a:solidFill>
                <a:latin typeface="Aptos" panose="020B0004020202020204" pitchFamily="34" charset="0"/>
              </a:rPr>
              <a:t>30 700€/ an 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AE6AE9C-40F5-1303-0F20-E4A22DFA647A}"/>
              </a:ext>
            </a:extLst>
          </p:cNvPr>
          <p:cNvSpPr txBox="1"/>
          <p:nvPr/>
        </p:nvSpPr>
        <p:spPr>
          <a:xfrm>
            <a:off x="5504803" y="4539222"/>
            <a:ext cx="22521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084689"/>
                </a:solidFill>
                <a:latin typeface="Aptos" panose="020B0004020202020204" pitchFamily="34" charset="0"/>
              </a:rPr>
              <a:t>11 500€ / an </a:t>
            </a:r>
          </a:p>
          <a:p>
            <a:pPr algn="ctr"/>
            <a:r>
              <a:rPr lang="fr-FR" sz="1600" dirty="0">
                <a:solidFill>
                  <a:srgbClr val="084689"/>
                </a:solidFill>
                <a:latin typeface="Aptos" panose="020B0004020202020204" pitchFamily="34" charset="0"/>
              </a:rPr>
              <a:t>39 352€ / an à partir </a:t>
            </a:r>
            <a:br>
              <a:rPr lang="fr-FR" sz="1600" dirty="0">
                <a:solidFill>
                  <a:srgbClr val="084689"/>
                </a:solidFill>
                <a:latin typeface="Aptos" panose="020B0004020202020204" pitchFamily="34" charset="0"/>
              </a:rPr>
            </a:br>
            <a:r>
              <a:rPr lang="fr-FR" sz="1600" dirty="0">
                <a:solidFill>
                  <a:srgbClr val="084689"/>
                </a:solidFill>
                <a:latin typeface="Aptos" panose="020B0004020202020204" pitchFamily="34" charset="0"/>
              </a:rPr>
              <a:t>de l’année 21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76AFEA9-BA82-1D83-A998-166D8FD7DC5A}"/>
              </a:ext>
            </a:extLst>
          </p:cNvPr>
          <p:cNvSpPr/>
          <p:nvPr/>
        </p:nvSpPr>
        <p:spPr>
          <a:xfrm>
            <a:off x="1004474" y="2627095"/>
            <a:ext cx="3785618" cy="33361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lvl="1" defTabSz="914400">
              <a:lnSpc>
                <a:spcPct val="120000"/>
              </a:lnSpc>
              <a:spcBef>
                <a:spcPts val="600"/>
              </a:spcBef>
              <a:buSzPct val="70000"/>
            </a:pPr>
            <a:r>
              <a:rPr lang="fr-FR" sz="1400" dirty="0">
                <a:solidFill>
                  <a:schemeClr val="tx2"/>
                </a:solidFill>
              </a:rPr>
              <a:t>Financement participatif pour les habitants</a:t>
            </a:r>
            <a:endParaRPr lang="fr-FR" sz="1400" b="1" dirty="0">
              <a:solidFill>
                <a:schemeClr val="accent1"/>
              </a:solidFill>
            </a:endParaRPr>
          </a:p>
        </p:txBody>
      </p:sp>
      <p:pic>
        <p:nvPicPr>
          <p:cNvPr id="44" name="Image 43" descr="Une image contenant Graphique, clipart, symbole, dessin humoristique&#10;&#10;Description générée automatiquement">
            <a:extLst>
              <a:ext uri="{FF2B5EF4-FFF2-40B4-BE49-F238E27FC236}">
                <a16:creationId xmlns:a16="http://schemas.microsoft.com/office/drawing/2014/main" id="{9727FDF9-DDD3-B9D2-992E-FECA3F6562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07" y="2534707"/>
            <a:ext cx="333492" cy="33349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59672CD-9C18-0613-45C5-741938F91E0F}"/>
              </a:ext>
            </a:extLst>
          </p:cNvPr>
          <p:cNvSpPr txBox="1"/>
          <p:nvPr/>
        </p:nvSpPr>
        <p:spPr>
          <a:xfrm>
            <a:off x="7373373" y="3881780"/>
            <a:ext cx="2299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84689"/>
                </a:solidFill>
                <a:latin typeface="Aptos" panose="020B0004020202020204" pitchFamily="34" charset="0"/>
              </a:rPr>
              <a:t>COMMUNE de Précieux</a:t>
            </a:r>
            <a:endParaRPr lang="fr-FR" sz="1200" b="1" dirty="0">
              <a:solidFill>
                <a:srgbClr val="084689"/>
              </a:solidFill>
              <a:latin typeface="Aptos" panose="020B0004020202020204" pitchFamily="34" charset="0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0B7E2F37-16A0-CD99-5B93-BA8982CC9EA6}"/>
              </a:ext>
            </a:extLst>
          </p:cNvPr>
          <p:cNvSpPr/>
          <p:nvPr/>
        </p:nvSpPr>
        <p:spPr>
          <a:xfrm>
            <a:off x="8140580" y="4466431"/>
            <a:ext cx="1038124" cy="106828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ptos" panose="020B00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823D10C-95F4-10DD-C4C4-5A56DFD3EBB9}"/>
              </a:ext>
            </a:extLst>
          </p:cNvPr>
          <p:cNvSpPr txBox="1"/>
          <p:nvPr/>
        </p:nvSpPr>
        <p:spPr>
          <a:xfrm>
            <a:off x="7905765" y="4484351"/>
            <a:ext cx="16070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084689"/>
                </a:solidFill>
                <a:latin typeface="Aptos" panose="020B0004020202020204" pitchFamily="34" charset="0"/>
              </a:rPr>
              <a:t>1000€ / an</a:t>
            </a:r>
          </a:p>
          <a:p>
            <a:pPr algn="ctr"/>
            <a:r>
              <a:rPr lang="fr-FR" sz="1600" dirty="0">
                <a:solidFill>
                  <a:srgbClr val="084689"/>
                </a:solidFill>
                <a:latin typeface="Aptos" panose="020B0004020202020204" pitchFamily="34" charset="0"/>
              </a:rPr>
              <a:t>17 358€ par an  à partir de l’année </a:t>
            </a:r>
            <a:br>
              <a:rPr lang="fr-FR" sz="1600" dirty="0">
                <a:solidFill>
                  <a:srgbClr val="084689"/>
                </a:solidFill>
                <a:latin typeface="Aptos" panose="020B0004020202020204" pitchFamily="34" charset="0"/>
              </a:rPr>
            </a:br>
            <a:r>
              <a:rPr lang="fr-FR" sz="1600" dirty="0">
                <a:solidFill>
                  <a:srgbClr val="084689"/>
                </a:solidFill>
                <a:latin typeface="Aptos" panose="020B0004020202020204" pitchFamily="34" charset="0"/>
              </a:rPr>
              <a:t>21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16F0F52-C381-28B5-62B6-C8FF4C6CE6BA}"/>
              </a:ext>
            </a:extLst>
          </p:cNvPr>
          <p:cNvSpPr txBox="1"/>
          <p:nvPr/>
        </p:nvSpPr>
        <p:spPr>
          <a:xfrm>
            <a:off x="5562003" y="5534715"/>
            <a:ext cx="1789002" cy="784830"/>
          </a:xfrm>
          <a:prstGeom prst="rect">
            <a:avLst/>
          </a:prstGeom>
          <a:solidFill>
            <a:srgbClr val="D4E9DD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623 520€ sur 30 ans </a:t>
            </a:r>
            <a:r>
              <a:rPr lang="fr-FR" sz="900" dirty="0"/>
              <a:t>(selon les taxes actuellement en vigueur)</a:t>
            </a:r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34562C-A2A8-EC6D-8B1A-221D0585A621}"/>
              </a:ext>
            </a:extLst>
          </p:cNvPr>
          <p:cNvSpPr/>
          <p:nvPr/>
        </p:nvSpPr>
        <p:spPr>
          <a:xfrm>
            <a:off x="984320" y="3110649"/>
            <a:ext cx="3785618" cy="33361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lvl="1" defTabSz="914400">
              <a:lnSpc>
                <a:spcPct val="120000"/>
              </a:lnSpc>
              <a:spcBef>
                <a:spcPts val="600"/>
              </a:spcBef>
              <a:buSzPct val="70000"/>
            </a:pPr>
            <a:r>
              <a:rPr lang="fr-FR" sz="1400" dirty="0">
                <a:solidFill>
                  <a:schemeClr val="tx2"/>
                </a:solidFill>
              </a:rPr>
              <a:t>Coût du projet : </a:t>
            </a:r>
            <a:r>
              <a:rPr lang="fr-FR" sz="1400" b="1" dirty="0">
                <a:solidFill>
                  <a:srgbClr val="0082C6"/>
                </a:solidFill>
              </a:rPr>
              <a:t>environ 20M€ </a:t>
            </a:r>
          </a:p>
        </p:txBody>
      </p:sp>
      <p:pic>
        <p:nvPicPr>
          <p:cNvPr id="21" name="Graphique 20" descr="Pièces avec un remplissage uni">
            <a:extLst>
              <a:ext uri="{FF2B5EF4-FFF2-40B4-BE49-F238E27FC236}">
                <a16:creationId xmlns:a16="http://schemas.microsoft.com/office/drawing/2014/main" id="{77960B0A-FABA-FDA8-7047-1F6B780D3D9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29082" y="3057607"/>
            <a:ext cx="388310" cy="388310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CCF9DA4A-2D77-4FF8-7744-57025C2B8525}"/>
              </a:ext>
            </a:extLst>
          </p:cNvPr>
          <p:cNvSpPr txBox="1"/>
          <p:nvPr/>
        </p:nvSpPr>
        <p:spPr>
          <a:xfrm>
            <a:off x="7796487" y="5558005"/>
            <a:ext cx="1789002" cy="784830"/>
          </a:xfrm>
          <a:prstGeom prst="rect">
            <a:avLst/>
          </a:prstGeom>
          <a:solidFill>
            <a:srgbClr val="D4E9DD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153 580€ sur 30 ans </a:t>
            </a:r>
            <a:r>
              <a:rPr lang="fr-FR" sz="900" dirty="0"/>
              <a:t>(selon les taxes actuellement en vigueur)</a:t>
            </a:r>
            <a:endParaRPr lang="fr-FR" dirty="0"/>
          </a:p>
        </p:txBody>
      </p:sp>
      <p:sp>
        <p:nvSpPr>
          <p:cNvPr id="18" name="Espace réservé du texte 9">
            <a:extLst>
              <a:ext uri="{FF2B5EF4-FFF2-40B4-BE49-F238E27FC236}">
                <a16:creationId xmlns:a16="http://schemas.microsoft.com/office/drawing/2014/main" id="{62AEAE67-5AE8-648A-116C-CA69D5318BD3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12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dirty="0"/>
              <a:t>Les retombées socio-économiques et la contribution énergétique du projet</a:t>
            </a:r>
          </a:p>
        </p:txBody>
      </p:sp>
    </p:spTree>
    <p:extLst>
      <p:ext uri="{BB962C8B-B14F-4D97-AF65-F5344CB8AC3E}">
        <p14:creationId xmlns:p14="http://schemas.microsoft.com/office/powerpoint/2010/main" val="19974506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FEBF8B-FA7C-D5A7-8D55-B77EDB27FF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28</a:t>
            </a:fld>
            <a:endParaRPr lang="fr-FR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883E5FE3-37C8-E625-3880-6F0C17C66DD1}"/>
              </a:ext>
            </a:extLst>
          </p:cNvPr>
          <p:cNvSpPr txBox="1"/>
          <p:nvPr/>
        </p:nvSpPr>
        <p:spPr>
          <a:xfrm>
            <a:off x="3920932" y="5365738"/>
            <a:ext cx="56095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>
                <a:solidFill>
                  <a:schemeClr val="accent1"/>
                </a:solidFill>
              </a:rPr>
              <a:t> 23 </a:t>
            </a:r>
            <a:r>
              <a:rPr lang="fr-FR" b="1" dirty="0" err="1">
                <a:solidFill>
                  <a:schemeClr val="accent1"/>
                </a:solidFill>
              </a:rPr>
              <a:t>Mwc</a:t>
            </a:r>
            <a:r>
              <a:rPr lang="fr-FR" b="1" dirty="0">
                <a:solidFill>
                  <a:schemeClr val="accent1"/>
                </a:solidFill>
              </a:rPr>
              <a:t> </a:t>
            </a:r>
            <a:r>
              <a:rPr lang="fr-FR" dirty="0">
                <a:solidFill>
                  <a:schemeClr val="tx2"/>
                </a:solidFill>
              </a:rPr>
              <a:t>injectés sur le réseau, soit </a:t>
            </a:r>
            <a:r>
              <a:rPr lang="fr-FR" sz="1800" dirty="0">
                <a:solidFill>
                  <a:schemeClr val="tx2"/>
                </a:solidFill>
              </a:rPr>
              <a:t>l’équivalent de la </a:t>
            </a:r>
            <a:r>
              <a:rPr lang="fr-FR" sz="1800" b="1" dirty="0">
                <a:solidFill>
                  <a:schemeClr val="accent1"/>
                </a:solidFill>
              </a:rPr>
              <a:t>consommation annuelle d’électricité d’environ 13 000 personnes (hors chauffage)</a:t>
            </a:r>
            <a:endParaRPr lang="fr-FR" dirty="0"/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6D7BAE00-2CDE-8827-CCAC-4C35BFF3B738}"/>
              </a:ext>
            </a:extLst>
          </p:cNvPr>
          <p:cNvSpPr txBox="1"/>
          <p:nvPr/>
        </p:nvSpPr>
        <p:spPr>
          <a:xfrm>
            <a:off x="3968552" y="1959339"/>
            <a:ext cx="5609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schemeClr val="tx2"/>
                </a:solidFill>
              </a:rPr>
              <a:t>Un </a:t>
            </a:r>
            <a:r>
              <a:rPr lang="fr-FR" b="1" dirty="0">
                <a:solidFill>
                  <a:schemeClr val="accent1"/>
                </a:solidFill>
              </a:rPr>
              <a:t>évitement des zones environnementales sensibles et des aménagements pour préserver les enjeux environnementaux</a:t>
            </a:r>
            <a:endParaRPr lang="fr-FR" dirty="0">
              <a:solidFill>
                <a:schemeClr val="tx2"/>
              </a:solidFill>
            </a:endParaRPr>
          </a:p>
        </p:txBody>
      </p:sp>
      <p:pic>
        <p:nvPicPr>
          <p:cNvPr id="84" name="Graphique 83">
            <a:extLst>
              <a:ext uri="{FF2B5EF4-FFF2-40B4-BE49-F238E27FC236}">
                <a16:creationId xmlns:a16="http://schemas.microsoft.com/office/drawing/2014/main" id="{ACA4F248-A7E7-A7BA-6646-95EBCDFB8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84414" y="2079694"/>
            <a:ext cx="458224" cy="458224"/>
          </a:xfrm>
          <a:prstGeom prst="rect">
            <a:avLst/>
          </a:prstGeom>
        </p:spPr>
      </p:pic>
      <p:sp>
        <p:nvSpPr>
          <p:cNvPr id="86" name="ZoneTexte 85">
            <a:extLst>
              <a:ext uri="{FF2B5EF4-FFF2-40B4-BE49-F238E27FC236}">
                <a16:creationId xmlns:a16="http://schemas.microsoft.com/office/drawing/2014/main" id="{A69653E5-4705-22F4-CEE6-B8BE421B0062}"/>
              </a:ext>
            </a:extLst>
          </p:cNvPr>
          <p:cNvSpPr txBox="1"/>
          <p:nvPr/>
        </p:nvSpPr>
        <p:spPr>
          <a:xfrm>
            <a:off x="3994612" y="3899246"/>
            <a:ext cx="56095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schemeClr val="tx2"/>
                </a:solidFill>
              </a:rPr>
              <a:t>Des </a:t>
            </a:r>
            <a:r>
              <a:rPr lang="fr-FR" b="1" dirty="0">
                <a:solidFill>
                  <a:schemeClr val="accent1"/>
                </a:solidFill>
              </a:rPr>
              <a:t>retombées économiques pour les communes de </a:t>
            </a:r>
            <a:r>
              <a:rPr lang="fr-FR" b="1" dirty="0" err="1">
                <a:solidFill>
                  <a:schemeClr val="accent1"/>
                </a:solidFill>
              </a:rPr>
              <a:t>Grézieux</a:t>
            </a:r>
            <a:r>
              <a:rPr lang="fr-FR" b="1" dirty="0">
                <a:solidFill>
                  <a:schemeClr val="accent1"/>
                </a:solidFill>
              </a:rPr>
              <a:t> le Fromental et Précieux, Loire Forez Agglomération </a:t>
            </a:r>
            <a:r>
              <a:rPr lang="fr-FR" dirty="0">
                <a:solidFill>
                  <a:schemeClr val="accent1"/>
                </a:solidFill>
              </a:rPr>
              <a:t>et le département de la Loire </a:t>
            </a:r>
            <a:r>
              <a:rPr lang="fr-FR" dirty="0">
                <a:solidFill>
                  <a:schemeClr val="tx2"/>
                </a:solidFill>
              </a:rPr>
              <a:t>sur toute la durée de vie du projet et une </a:t>
            </a:r>
            <a:r>
              <a:rPr lang="fr-FR" b="1" dirty="0">
                <a:solidFill>
                  <a:schemeClr val="accent1"/>
                </a:solidFill>
              </a:rPr>
              <a:t>mobilisation d’emplois locaux </a:t>
            </a:r>
            <a:r>
              <a:rPr lang="fr-FR" dirty="0">
                <a:solidFill>
                  <a:schemeClr val="tx2"/>
                </a:solidFill>
              </a:rPr>
              <a:t>souhaitée</a:t>
            </a:r>
          </a:p>
        </p:txBody>
      </p: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DF1FD26E-C47F-AA83-1D7B-F9C6F5905FDA}"/>
              </a:ext>
            </a:extLst>
          </p:cNvPr>
          <p:cNvGrpSpPr/>
          <p:nvPr/>
        </p:nvGrpSpPr>
        <p:grpSpPr>
          <a:xfrm>
            <a:off x="3323668" y="4012005"/>
            <a:ext cx="393342" cy="420812"/>
            <a:chOff x="564607" y="2284802"/>
            <a:chExt cx="691999" cy="696998"/>
          </a:xfrm>
        </p:grpSpPr>
        <p:sp>
          <p:nvSpPr>
            <p:cNvPr id="88" name="Freeform 53">
              <a:extLst>
                <a:ext uri="{FF2B5EF4-FFF2-40B4-BE49-F238E27FC236}">
                  <a16:creationId xmlns:a16="http://schemas.microsoft.com/office/drawing/2014/main" id="{33071ED1-3602-69E9-C42F-FC76D56F9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569" y="2298510"/>
              <a:ext cx="610075" cy="121757"/>
            </a:xfrm>
            <a:custGeom>
              <a:avLst/>
              <a:gdLst>
                <a:gd name="T0" fmla="*/ 3783 w 3783"/>
                <a:gd name="T1" fmla="*/ 755 h 755"/>
                <a:gd name="T2" fmla="*/ 0 w 3783"/>
                <a:gd name="T3" fmla="*/ 755 h 755"/>
                <a:gd name="T4" fmla="*/ 1889 w 3783"/>
                <a:gd name="T5" fmla="*/ 0 h 755"/>
                <a:gd name="T6" fmla="*/ 3783 w 3783"/>
                <a:gd name="T7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83" h="755">
                  <a:moveTo>
                    <a:pt x="3783" y="755"/>
                  </a:moveTo>
                  <a:lnTo>
                    <a:pt x="0" y="755"/>
                  </a:lnTo>
                  <a:lnTo>
                    <a:pt x="1889" y="0"/>
                  </a:lnTo>
                  <a:lnTo>
                    <a:pt x="3783" y="755"/>
                  </a:lnTo>
                  <a:close/>
                </a:path>
              </a:pathLst>
            </a:custGeom>
            <a:solidFill>
              <a:srgbClr val="F6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9" name="Rectangle 54">
              <a:extLst>
                <a:ext uri="{FF2B5EF4-FFF2-40B4-BE49-F238E27FC236}">
                  <a16:creationId xmlns:a16="http://schemas.microsoft.com/office/drawing/2014/main" id="{C7D0A137-62A2-8338-6E2E-F5B3F0A935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569" y="2420267"/>
              <a:ext cx="610075" cy="57250"/>
            </a:xfrm>
            <a:prstGeom prst="rect">
              <a:avLst/>
            </a:prstGeom>
            <a:solidFill>
              <a:srgbClr val="B9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0" name="Rectangle 55">
              <a:extLst>
                <a:ext uri="{FF2B5EF4-FFF2-40B4-BE49-F238E27FC236}">
                  <a16:creationId xmlns:a16="http://schemas.microsoft.com/office/drawing/2014/main" id="{06A9319A-D420-0B66-39CB-5C422520CC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992" y="2910359"/>
              <a:ext cx="665229" cy="58056"/>
            </a:xfrm>
            <a:prstGeom prst="rect">
              <a:avLst/>
            </a:prstGeom>
            <a:solidFill>
              <a:srgbClr val="E4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1" name="Rectangle 56">
              <a:extLst>
                <a:ext uri="{FF2B5EF4-FFF2-40B4-BE49-F238E27FC236}">
                  <a16:creationId xmlns:a16="http://schemas.microsoft.com/office/drawing/2014/main" id="{2DB25F65-39EF-CA78-130E-6986850913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569" y="2852141"/>
              <a:ext cx="610075" cy="58218"/>
            </a:xfrm>
            <a:prstGeom prst="rect">
              <a:avLst/>
            </a:prstGeom>
            <a:solidFill>
              <a:srgbClr val="B9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2" name="Rectangle 57">
              <a:extLst>
                <a:ext uri="{FF2B5EF4-FFF2-40B4-BE49-F238E27FC236}">
                  <a16:creationId xmlns:a16="http://schemas.microsoft.com/office/drawing/2014/main" id="{A92D889E-CAD1-A7CE-A72F-2624676AF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693" y="2477517"/>
              <a:ext cx="537989" cy="374624"/>
            </a:xfrm>
            <a:prstGeom prst="rect">
              <a:avLst/>
            </a:prstGeom>
            <a:solidFill>
              <a:srgbClr val="F6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3" name="Rectangle 58">
              <a:extLst>
                <a:ext uri="{FF2B5EF4-FFF2-40B4-BE49-F238E27FC236}">
                  <a16:creationId xmlns:a16="http://schemas.microsoft.com/office/drawing/2014/main" id="{3F20D856-7714-CB26-84AF-C3CC30208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693" y="2525413"/>
              <a:ext cx="51767" cy="326728"/>
            </a:xfrm>
            <a:prstGeom prst="rect">
              <a:avLst/>
            </a:prstGeom>
            <a:solidFill>
              <a:srgbClr val="E4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4" name="Rectangle 59">
              <a:extLst>
                <a:ext uri="{FF2B5EF4-FFF2-40B4-BE49-F238E27FC236}">
                  <a16:creationId xmlns:a16="http://schemas.microsoft.com/office/drawing/2014/main" id="{C82374FD-52EC-CF9B-DA2B-F5DD19DD17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753" y="2525413"/>
              <a:ext cx="51928" cy="326728"/>
            </a:xfrm>
            <a:prstGeom prst="rect">
              <a:avLst/>
            </a:prstGeom>
            <a:solidFill>
              <a:srgbClr val="E4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5" name="Rectangle 60">
              <a:extLst>
                <a:ext uri="{FF2B5EF4-FFF2-40B4-BE49-F238E27FC236}">
                  <a16:creationId xmlns:a16="http://schemas.microsoft.com/office/drawing/2014/main" id="{451E7200-751C-184C-29E6-3DA57563DA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5196" y="2525413"/>
              <a:ext cx="52734" cy="326728"/>
            </a:xfrm>
            <a:prstGeom prst="rect">
              <a:avLst/>
            </a:prstGeom>
            <a:solidFill>
              <a:srgbClr val="E4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6" name="Rectangle 61">
              <a:extLst>
                <a:ext uri="{FF2B5EF4-FFF2-40B4-BE49-F238E27FC236}">
                  <a16:creationId xmlns:a16="http://schemas.microsoft.com/office/drawing/2014/main" id="{0982D02C-9789-7E03-FA22-C808004CDE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283" y="2525413"/>
              <a:ext cx="52089" cy="326728"/>
            </a:xfrm>
            <a:prstGeom prst="rect">
              <a:avLst/>
            </a:prstGeom>
            <a:solidFill>
              <a:srgbClr val="E4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7" name="Freeform 68">
              <a:extLst>
                <a:ext uri="{FF2B5EF4-FFF2-40B4-BE49-F238E27FC236}">
                  <a16:creationId xmlns:a16="http://schemas.microsoft.com/office/drawing/2014/main" id="{262962B6-193C-3536-16D4-C074514990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4607" y="2896973"/>
              <a:ext cx="691999" cy="84827"/>
            </a:xfrm>
            <a:custGeom>
              <a:avLst/>
              <a:gdLst>
                <a:gd name="T0" fmla="*/ 4676 w 4768"/>
                <a:gd name="T1" fmla="*/ 584 h 584"/>
                <a:gd name="T2" fmla="*/ 3312 w 4768"/>
                <a:gd name="T3" fmla="*/ 584 h 584"/>
                <a:gd name="T4" fmla="*/ 3220 w 4768"/>
                <a:gd name="T5" fmla="*/ 492 h 584"/>
                <a:gd name="T6" fmla="*/ 3312 w 4768"/>
                <a:gd name="T7" fmla="*/ 400 h 584"/>
                <a:gd name="T8" fmla="*/ 4584 w 4768"/>
                <a:gd name="T9" fmla="*/ 400 h 584"/>
                <a:gd name="T10" fmla="*/ 4584 w 4768"/>
                <a:gd name="T11" fmla="*/ 184 h 584"/>
                <a:gd name="T12" fmla="*/ 3648 w 4768"/>
                <a:gd name="T13" fmla="*/ 184 h 584"/>
                <a:gd name="T14" fmla="*/ 3556 w 4768"/>
                <a:gd name="T15" fmla="*/ 92 h 584"/>
                <a:gd name="T16" fmla="*/ 3648 w 4768"/>
                <a:gd name="T17" fmla="*/ 0 h 584"/>
                <a:gd name="T18" fmla="*/ 4676 w 4768"/>
                <a:gd name="T19" fmla="*/ 0 h 584"/>
                <a:gd name="T20" fmla="*/ 4768 w 4768"/>
                <a:gd name="T21" fmla="*/ 92 h 584"/>
                <a:gd name="T22" fmla="*/ 4768 w 4768"/>
                <a:gd name="T23" fmla="*/ 492 h 584"/>
                <a:gd name="T24" fmla="*/ 4676 w 4768"/>
                <a:gd name="T25" fmla="*/ 584 h 584"/>
                <a:gd name="T26" fmla="*/ 1456 w 4768"/>
                <a:gd name="T27" fmla="*/ 584 h 584"/>
                <a:gd name="T28" fmla="*/ 92 w 4768"/>
                <a:gd name="T29" fmla="*/ 584 h 584"/>
                <a:gd name="T30" fmla="*/ 0 w 4768"/>
                <a:gd name="T31" fmla="*/ 492 h 584"/>
                <a:gd name="T32" fmla="*/ 0 w 4768"/>
                <a:gd name="T33" fmla="*/ 92 h 584"/>
                <a:gd name="T34" fmla="*/ 92 w 4768"/>
                <a:gd name="T35" fmla="*/ 0 h 584"/>
                <a:gd name="T36" fmla="*/ 1115 w 4768"/>
                <a:gd name="T37" fmla="*/ 0 h 584"/>
                <a:gd name="T38" fmla="*/ 1207 w 4768"/>
                <a:gd name="T39" fmla="*/ 92 h 584"/>
                <a:gd name="T40" fmla="*/ 1115 w 4768"/>
                <a:gd name="T41" fmla="*/ 184 h 584"/>
                <a:gd name="T42" fmla="*/ 184 w 4768"/>
                <a:gd name="T43" fmla="*/ 184 h 584"/>
                <a:gd name="T44" fmla="*/ 184 w 4768"/>
                <a:gd name="T45" fmla="*/ 400 h 584"/>
                <a:gd name="T46" fmla="*/ 1456 w 4768"/>
                <a:gd name="T47" fmla="*/ 400 h 584"/>
                <a:gd name="T48" fmla="*/ 1548 w 4768"/>
                <a:gd name="T49" fmla="*/ 492 h 584"/>
                <a:gd name="T50" fmla="*/ 1456 w 4768"/>
                <a:gd name="T51" fmla="*/ 58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68" h="584">
                  <a:moveTo>
                    <a:pt x="4676" y="584"/>
                  </a:moveTo>
                  <a:cubicBezTo>
                    <a:pt x="3312" y="584"/>
                    <a:pt x="3312" y="584"/>
                    <a:pt x="3312" y="584"/>
                  </a:cubicBezTo>
                  <a:cubicBezTo>
                    <a:pt x="3261" y="584"/>
                    <a:pt x="3220" y="543"/>
                    <a:pt x="3220" y="492"/>
                  </a:cubicBezTo>
                  <a:cubicBezTo>
                    <a:pt x="3220" y="441"/>
                    <a:pt x="3261" y="400"/>
                    <a:pt x="3312" y="400"/>
                  </a:cubicBezTo>
                  <a:cubicBezTo>
                    <a:pt x="4584" y="400"/>
                    <a:pt x="4584" y="400"/>
                    <a:pt x="4584" y="400"/>
                  </a:cubicBezTo>
                  <a:cubicBezTo>
                    <a:pt x="4584" y="184"/>
                    <a:pt x="4584" y="184"/>
                    <a:pt x="4584" y="184"/>
                  </a:cubicBezTo>
                  <a:cubicBezTo>
                    <a:pt x="3648" y="184"/>
                    <a:pt x="3648" y="184"/>
                    <a:pt x="3648" y="184"/>
                  </a:cubicBezTo>
                  <a:cubicBezTo>
                    <a:pt x="3597" y="184"/>
                    <a:pt x="3556" y="143"/>
                    <a:pt x="3556" y="92"/>
                  </a:cubicBezTo>
                  <a:cubicBezTo>
                    <a:pt x="3556" y="41"/>
                    <a:pt x="3597" y="0"/>
                    <a:pt x="3648" y="0"/>
                  </a:cubicBezTo>
                  <a:cubicBezTo>
                    <a:pt x="4676" y="0"/>
                    <a:pt x="4676" y="0"/>
                    <a:pt x="4676" y="0"/>
                  </a:cubicBezTo>
                  <a:cubicBezTo>
                    <a:pt x="4727" y="0"/>
                    <a:pt x="4768" y="41"/>
                    <a:pt x="4768" y="92"/>
                  </a:cubicBezTo>
                  <a:cubicBezTo>
                    <a:pt x="4768" y="492"/>
                    <a:pt x="4768" y="492"/>
                    <a:pt x="4768" y="492"/>
                  </a:cubicBezTo>
                  <a:cubicBezTo>
                    <a:pt x="4768" y="543"/>
                    <a:pt x="4727" y="584"/>
                    <a:pt x="4676" y="584"/>
                  </a:cubicBezTo>
                  <a:close/>
                  <a:moveTo>
                    <a:pt x="1456" y="584"/>
                  </a:moveTo>
                  <a:cubicBezTo>
                    <a:pt x="92" y="584"/>
                    <a:pt x="92" y="584"/>
                    <a:pt x="92" y="584"/>
                  </a:cubicBezTo>
                  <a:cubicBezTo>
                    <a:pt x="41" y="584"/>
                    <a:pt x="0" y="543"/>
                    <a:pt x="0" y="4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1115" y="0"/>
                    <a:pt x="1115" y="0"/>
                    <a:pt x="1115" y="0"/>
                  </a:cubicBezTo>
                  <a:cubicBezTo>
                    <a:pt x="1166" y="0"/>
                    <a:pt x="1207" y="41"/>
                    <a:pt x="1207" y="92"/>
                  </a:cubicBezTo>
                  <a:cubicBezTo>
                    <a:pt x="1207" y="143"/>
                    <a:pt x="1166" y="184"/>
                    <a:pt x="1115" y="184"/>
                  </a:cubicBezTo>
                  <a:cubicBezTo>
                    <a:pt x="184" y="184"/>
                    <a:pt x="184" y="184"/>
                    <a:pt x="184" y="184"/>
                  </a:cubicBezTo>
                  <a:cubicBezTo>
                    <a:pt x="184" y="400"/>
                    <a:pt x="184" y="400"/>
                    <a:pt x="184" y="400"/>
                  </a:cubicBezTo>
                  <a:cubicBezTo>
                    <a:pt x="1456" y="400"/>
                    <a:pt x="1456" y="400"/>
                    <a:pt x="1456" y="400"/>
                  </a:cubicBezTo>
                  <a:cubicBezTo>
                    <a:pt x="1507" y="400"/>
                    <a:pt x="1548" y="441"/>
                    <a:pt x="1548" y="492"/>
                  </a:cubicBezTo>
                  <a:cubicBezTo>
                    <a:pt x="1548" y="543"/>
                    <a:pt x="1507" y="584"/>
                    <a:pt x="1456" y="584"/>
                  </a:cubicBezTo>
                  <a:close/>
                </a:path>
              </a:pathLst>
            </a:custGeom>
            <a:solidFill>
              <a:srgbClr val="434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8" name="Freeform 69">
              <a:extLst>
                <a:ext uri="{FF2B5EF4-FFF2-40B4-BE49-F238E27FC236}">
                  <a16:creationId xmlns:a16="http://schemas.microsoft.com/office/drawing/2014/main" id="{81683E8B-580D-9A76-5E1E-8C233B26C9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184" y="2838756"/>
              <a:ext cx="636846" cy="38543"/>
            </a:xfrm>
            <a:custGeom>
              <a:avLst/>
              <a:gdLst>
                <a:gd name="T0" fmla="*/ 4296 w 4388"/>
                <a:gd name="T1" fmla="*/ 265 h 265"/>
                <a:gd name="T2" fmla="*/ 4205 w 4388"/>
                <a:gd name="T3" fmla="*/ 184 h 265"/>
                <a:gd name="T4" fmla="*/ 3620 w 4388"/>
                <a:gd name="T5" fmla="*/ 184 h 265"/>
                <a:gd name="T6" fmla="*/ 3528 w 4388"/>
                <a:gd name="T7" fmla="*/ 92 h 265"/>
                <a:gd name="T8" fmla="*/ 3620 w 4388"/>
                <a:gd name="T9" fmla="*/ 0 h 265"/>
                <a:gd name="T10" fmla="*/ 4296 w 4388"/>
                <a:gd name="T11" fmla="*/ 0 h 265"/>
                <a:gd name="T12" fmla="*/ 4388 w 4388"/>
                <a:gd name="T13" fmla="*/ 92 h 265"/>
                <a:gd name="T14" fmla="*/ 4388 w 4388"/>
                <a:gd name="T15" fmla="*/ 173 h 265"/>
                <a:gd name="T16" fmla="*/ 4296 w 4388"/>
                <a:gd name="T17" fmla="*/ 265 h 265"/>
                <a:gd name="T18" fmla="*/ 92 w 4388"/>
                <a:gd name="T19" fmla="*/ 265 h 265"/>
                <a:gd name="T20" fmla="*/ 0 w 4388"/>
                <a:gd name="T21" fmla="*/ 173 h 265"/>
                <a:gd name="T22" fmla="*/ 0 w 4388"/>
                <a:gd name="T23" fmla="*/ 92 h 265"/>
                <a:gd name="T24" fmla="*/ 92 w 4388"/>
                <a:gd name="T25" fmla="*/ 0 h 265"/>
                <a:gd name="T26" fmla="*/ 768 w 4388"/>
                <a:gd name="T27" fmla="*/ 0 h 265"/>
                <a:gd name="T28" fmla="*/ 860 w 4388"/>
                <a:gd name="T29" fmla="*/ 92 h 265"/>
                <a:gd name="T30" fmla="*/ 768 w 4388"/>
                <a:gd name="T31" fmla="*/ 184 h 265"/>
                <a:gd name="T32" fmla="*/ 183 w 4388"/>
                <a:gd name="T33" fmla="*/ 184 h 265"/>
                <a:gd name="T34" fmla="*/ 92 w 4388"/>
                <a:gd name="T35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388" h="265">
                  <a:moveTo>
                    <a:pt x="4296" y="265"/>
                  </a:moveTo>
                  <a:cubicBezTo>
                    <a:pt x="4249" y="265"/>
                    <a:pt x="4210" y="230"/>
                    <a:pt x="4205" y="184"/>
                  </a:cubicBezTo>
                  <a:cubicBezTo>
                    <a:pt x="3620" y="184"/>
                    <a:pt x="3620" y="184"/>
                    <a:pt x="3620" y="184"/>
                  </a:cubicBezTo>
                  <a:cubicBezTo>
                    <a:pt x="3569" y="184"/>
                    <a:pt x="3528" y="143"/>
                    <a:pt x="3528" y="92"/>
                  </a:cubicBezTo>
                  <a:cubicBezTo>
                    <a:pt x="3528" y="41"/>
                    <a:pt x="3569" y="0"/>
                    <a:pt x="3620" y="0"/>
                  </a:cubicBezTo>
                  <a:cubicBezTo>
                    <a:pt x="4296" y="0"/>
                    <a:pt x="4296" y="0"/>
                    <a:pt x="4296" y="0"/>
                  </a:cubicBezTo>
                  <a:cubicBezTo>
                    <a:pt x="4347" y="0"/>
                    <a:pt x="4388" y="41"/>
                    <a:pt x="4388" y="92"/>
                  </a:cubicBezTo>
                  <a:cubicBezTo>
                    <a:pt x="4388" y="173"/>
                    <a:pt x="4388" y="173"/>
                    <a:pt x="4388" y="173"/>
                  </a:cubicBezTo>
                  <a:cubicBezTo>
                    <a:pt x="4388" y="224"/>
                    <a:pt x="4347" y="265"/>
                    <a:pt x="4296" y="265"/>
                  </a:cubicBezTo>
                  <a:close/>
                  <a:moveTo>
                    <a:pt x="92" y="265"/>
                  </a:moveTo>
                  <a:cubicBezTo>
                    <a:pt x="41" y="265"/>
                    <a:pt x="0" y="224"/>
                    <a:pt x="0" y="173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819" y="0"/>
                    <a:pt x="860" y="41"/>
                    <a:pt x="860" y="92"/>
                  </a:cubicBezTo>
                  <a:cubicBezTo>
                    <a:pt x="860" y="143"/>
                    <a:pt x="819" y="184"/>
                    <a:pt x="768" y="184"/>
                  </a:cubicBezTo>
                  <a:cubicBezTo>
                    <a:pt x="183" y="184"/>
                    <a:pt x="183" y="184"/>
                    <a:pt x="183" y="184"/>
                  </a:cubicBezTo>
                  <a:cubicBezTo>
                    <a:pt x="178" y="230"/>
                    <a:pt x="139" y="265"/>
                    <a:pt x="92" y="265"/>
                  </a:cubicBezTo>
                  <a:close/>
                </a:path>
              </a:pathLst>
            </a:custGeom>
            <a:solidFill>
              <a:srgbClr val="434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9" name="Freeform 70">
              <a:extLst>
                <a:ext uri="{FF2B5EF4-FFF2-40B4-BE49-F238E27FC236}">
                  <a16:creationId xmlns:a16="http://schemas.microsoft.com/office/drawing/2014/main" id="{B8A72E98-8075-2E59-8E67-A63E22856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490" y="2284802"/>
              <a:ext cx="406233" cy="103372"/>
            </a:xfrm>
            <a:custGeom>
              <a:avLst/>
              <a:gdLst>
                <a:gd name="T0" fmla="*/ 104 w 2800"/>
                <a:gd name="T1" fmla="*/ 700 h 712"/>
                <a:gd name="T2" fmla="*/ 19 w 2800"/>
                <a:gd name="T3" fmla="*/ 642 h 712"/>
                <a:gd name="T4" fmla="*/ 70 w 2800"/>
                <a:gd name="T5" fmla="*/ 523 h 712"/>
                <a:gd name="T6" fmla="*/ 1363 w 2800"/>
                <a:gd name="T7" fmla="*/ 8 h 712"/>
                <a:gd name="T8" fmla="*/ 1431 w 2800"/>
                <a:gd name="T9" fmla="*/ 8 h 712"/>
                <a:gd name="T10" fmla="*/ 2730 w 2800"/>
                <a:gd name="T11" fmla="*/ 523 h 712"/>
                <a:gd name="T12" fmla="*/ 2782 w 2800"/>
                <a:gd name="T13" fmla="*/ 642 h 712"/>
                <a:gd name="T14" fmla="*/ 2662 w 2800"/>
                <a:gd name="T15" fmla="*/ 694 h 712"/>
                <a:gd name="T16" fmla="*/ 1397 w 2800"/>
                <a:gd name="T17" fmla="*/ 193 h 712"/>
                <a:gd name="T18" fmla="*/ 138 w 2800"/>
                <a:gd name="T19" fmla="*/ 694 h 712"/>
                <a:gd name="T20" fmla="*/ 104 w 2800"/>
                <a:gd name="T21" fmla="*/ 700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00" h="712">
                  <a:moveTo>
                    <a:pt x="104" y="700"/>
                  </a:moveTo>
                  <a:cubicBezTo>
                    <a:pt x="67" y="700"/>
                    <a:pt x="33" y="678"/>
                    <a:pt x="19" y="642"/>
                  </a:cubicBezTo>
                  <a:cubicBezTo>
                    <a:pt x="0" y="595"/>
                    <a:pt x="23" y="541"/>
                    <a:pt x="70" y="523"/>
                  </a:cubicBezTo>
                  <a:cubicBezTo>
                    <a:pt x="1363" y="8"/>
                    <a:pt x="1363" y="8"/>
                    <a:pt x="1363" y="8"/>
                  </a:cubicBezTo>
                  <a:cubicBezTo>
                    <a:pt x="1385" y="0"/>
                    <a:pt x="1410" y="0"/>
                    <a:pt x="1431" y="8"/>
                  </a:cubicBezTo>
                  <a:cubicBezTo>
                    <a:pt x="2730" y="523"/>
                    <a:pt x="2730" y="523"/>
                    <a:pt x="2730" y="523"/>
                  </a:cubicBezTo>
                  <a:cubicBezTo>
                    <a:pt x="2777" y="541"/>
                    <a:pt x="2800" y="595"/>
                    <a:pt x="2782" y="642"/>
                  </a:cubicBezTo>
                  <a:cubicBezTo>
                    <a:pt x="2763" y="689"/>
                    <a:pt x="2709" y="712"/>
                    <a:pt x="2662" y="694"/>
                  </a:cubicBezTo>
                  <a:cubicBezTo>
                    <a:pt x="1397" y="193"/>
                    <a:pt x="1397" y="193"/>
                    <a:pt x="1397" y="193"/>
                  </a:cubicBezTo>
                  <a:cubicBezTo>
                    <a:pt x="138" y="694"/>
                    <a:pt x="138" y="694"/>
                    <a:pt x="138" y="694"/>
                  </a:cubicBezTo>
                  <a:cubicBezTo>
                    <a:pt x="127" y="698"/>
                    <a:pt x="115" y="700"/>
                    <a:pt x="104" y="700"/>
                  </a:cubicBezTo>
                  <a:close/>
                </a:path>
              </a:pathLst>
            </a:custGeom>
            <a:solidFill>
              <a:srgbClr val="434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0" name="Freeform 71">
              <a:extLst>
                <a:ext uri="{FF2B5EF4-FFF2-40B4-BE49-F238E27FC236}">
                  <a16:creationId xmlns:a16="http://schemas.microsoft.com/office/drawing/2014/main" id="{BCC8CCBA-A88A-DBF6-A10A-8A7B0C1807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184" y="2406881"/>
              <a:ext cx="636846" cy="84020"/>
            </a:xfrm>
            <a:custGeom>
              <a:avLst/>
              <a:gdLst>
                <a:gd name="T0" fmla="*/ 4296 w 4388"/>
                <a:gd name="T1" fmla="*/ 579 h 579"/>
                <a:gd name="T2" fmla="*/ 92 w 4388"/>
                <a:gd name="T3" fmla="*/ 579 h 579"/>
                <a:gd name="T4" fmla="*/ 0 w 4388"/>
                <a:gd name="T5" fmla="*/ 487 h 579"/>
                <a:gd name="T6" fmla="*/ 0 w 4388"/>
                <a:gd name="T7" fmla="*/ 92 h 579"/>
                <a:gd name="T8" fmla="*/ 92 w 4388"/>
                <a:gd name="T9" fmla="*/ 0 h 579"/>
                <a:gd name="T10" fmla="*/ 4296 w 4388"/>
                <a:gd name="T11" fmla="*/ 0 h 579"/>
                <a:gd name="T12" fmla="*/ 4388 w 4388"/>
                <a:gd name="T13" fmla="*/ 92 h 579"/>
                <a:gd name="T14" fmla="*/ 4388 w 4388"/>
                <a:gd name="T15" fmla="*/ 487 h 579"/>
                <a:gd name="T16" fmla="*/ 4296 w 4388"/>
                <a:gd name="T17" fmla="*/ 579 h 579"/>
                <a:gd name="T18" fmla="*/ 184 w 4388"/>
                <a:gd name="T19" fmla="*/ 395 h 579"/>
                <a:gd name="T20" fmla="*/ 4204 w 4388"/>
                <a:gd name="T21" fmla="*/ 395 h 579"/>
                <a:gd name="T22" fmla="*/ 4204 w 4388"/>
                <a:gd name="T23" fmla="*/ 184 h 579"/>
                <a:gd name="T24" fmla="*/ 184 w 4388"/>
                <a:gd name="T25" fmla="*/ 184 h 579"/>
                <a:gd name="T26" fmla="*/ 184 w 4388"/>
                <a:gd name="T27" fmla="*/ 395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88" h="579">
                  <a:moveTo>
                    <a:pt x="4296" y="579"/>
                  </a:moveTo>
                  <a:cubicBezTo>
                    <a:pt x="92" y="579"/>
                    <a:pt x="92" y="579"/>
                    <a:pt x="92" y="579"/>
                  </a:cubicBezTo>
                  <a:cubicBezTo>
                    <a:pt x="41" y="579"/>
                    <a:pt x="0" y="538"/>
                    <a:pt x="0" y="48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4296" y="0"/>
                    <a:pt x="4296" y="0"/>
                    <a:pt x="4296" y="0"/>
                  </a:cubicBezTo>
                  <a:cubicBezTo>
                    <a:pt x="4347" y="0"/>
                    <a:pt x="4388" y="41"/>
                    <a:pt x="4388" y="92"/>
                  </a:cubicBezTo>
                  <a:cubicBezTo>
                    <a:pt x="4388" y="487"/>
                    <a:pt x="4388" y="487"/>
                    <a:pt x="4388" y="487"/>
                  </a:cubicBezTo>
                  <a:cubicBezTo>
                    <a:pt x="4388" y="538"/>
                    <a:pt x="4347" y="579"/>
                    <a:pt x="4296" y="579"/>
                  </a:cubicBezTo>
                  <a:close/>
                  <a:moveTo>
                    <a:pt x="184" y="395"/>
                  </a:moveTo>
                  <a:cubicBezTo>
                    <a:pt x="4204" y="395"/>
                    <a:pt x="4204" y="395"/>
                    <a:pt x="4204" y="395"/>
                  </a:cubicBezTo>
                  <a:cubicBezTo>
                    <a:pt x="4204" y="184"/>
                    <a:pt x="4204" y="184"/>
                    <a:pt x="4204" y="184"/>
                  </a:cubicBezTo>
                  <a:cubicBezTo>
                    <a:pt x="184" y="184"/>
                    <a:pt x="184" y="184"/>
                    <a:pt x="184" y="184"/>
                  </a:cubicBezTo>
                  <a:lnTo>
                    <a:pt x="184" y="395"/>
                  </a:lnTo>
                  <a:close/>
                </a:path>
              </a:pathLst>
            </a:custGeom>
            <a:solidFill>
              <a:srgbClr val="434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1" name="Freeform 72">
              <a:extLst>
                <a:ext uri="{FF2B5EF4-FFF2-40B4-BE49-F238E27FC236}">
                  <a16:creationId xmlns:a16="http://schemas.microsoft.com/office/drawing/2014/main" id="{658FB2CF-E0BA-B9C3-9ACA-4EE991E36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33" y="2512189"/>
              <a:ext cx="117725" cy="26609"/>
            </a:xfrm>
            <a:custGeom>
              <a:avLst/>
              <a:gdLst>
                <a:gd name="T0" fmla="*/ 720 w 812"/>
                <a:gd name="T1" fmla="*/ 184 h 184"/>
                <a:gd name="T2" fmla="*/ 92 w 812"/>
                <a:gd name="T3" fmla="*/ 184 h 184"/>
                <a:gd name="T4" fmla="*/ 0 w 812"/>
                <a:gd name="T5" fmla="*/ 92 h 184"/>
                <a:gd name="T6" fmla="*/ 92 w 812"/>
                <a:gd name="T7" fmla="*/ 0 h 184"/>
                <a:gd name="T8" fmla="*/ 720 w 812"/>
                <a:gd name="T9" fmla="*/ 0 h 184"/>
                <a:gd name="T10" fmla="*/ 812 w 812"/>
                <a:gd name="T11" fmla="*/ 92 h 184"/>
                <a:gd name="T12" fmla="*/ 720 w 812"/>
                <a:gd name="T1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2" h="184">
                  <a:moveTo>
                    <a:pt x="720" y="184"/>
                  </a:moveTo>
                  <a:cubicBezTo>
                    <a:pt x="92" y="184"/>
                    <a:pt x="92" y="184"/>
                    <a:pt x="92" y="184"/>
                  </a:cubicBezTo>
                  <a:cubicBezTo>
                    <a:pt x="42" y="184"/>
                    <a:pt x="0" y="143"/>
                    <a:pt x="0" y="92"/>
                  </a:cubicBezTo>
                  <a:cubicBezTo>
                    <a:pt x="0" y="41"/>
                    <a:pt x="42" y="0"/>
                    <a:pt x="92" y="0"/>
                  </a:cubicBezTo>
                  <a:cubicBezTo>
                    <a:pt x="720" y="0"/>
                    <a:pt x="720" y="0"/>
                    <a:pt x="720" y="0"/>
                  </a:cubicBezTo>
                  <a:cubicBezTo>
                    <a:pt x="771" y="0"/>
                    <a:pt x="812" y="41"/>
                    <a:pt x="812" y="92"/>
                  </a:cubicBezTo>
                  <a:cubicBezTo>
                    <a:pt x="812" y="143"/>
                    <a:pt x="771" y="184"/>
                    <a:pt x="720" y="184"/>
                  </a:cubicBezTo>
                  <a:close/>
                </a:path>
              </a:pathLst>
            </a:custGeom>
            <a:solidFill>
              <a:srgbClr val="434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" name="Freeform 73">
              <a:extLst>
                <a:ext uri="{FF2B5EF4-FFF2-40B4-BE49-F238E27FC236}">
                  <a16:creationId xmlns:a16="http://schemas.microsoft.com/office/drawing/2014/main" id="{1903B570-AE7E-72C5-3658-178D88F9F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308" y="2512189"/>
              <a:ext cx="26770" cy="353337"/>
            </a:xfrm>
            <a:custGeom>
              <a:avLst/>
              <a:gdLst>
                <a:gd name="T0" fmla="*/ 92 w 184"/>
                <a:gd name="T1" fmla="*/ 2435 h 2435"/>
                <a:gd name="T2" fmla="*/ 0 w 184"/>
                <a:gd name="T3" fmla="*/ 2343 h 2435"/>
                <a:gd name="T4" fmla="*/ 0 w 184"/>
                <a:gd name="T5" fmla="*/ 92 h 2435"/>
                <a:gd name="T6" fmla="*/ 92 w 184"/>
                <a:gd name="T7" fmla="*/ 0 h 2435"/>
                <a:gd name="T8" fmla="*/ 184 w 184"/>
                <a:gd name="T9" fmla="*/ 92 h 2435"/>
                <a:gd name="T10" fmla="*/ 184 w 184"/>
                <a:gd name="T11" fmla="*/ 2343 h 2435"/>
                <a:gd name="T12" fmla="*/ 92 w 184"/>
                <a:gd name="T13" fmla="*/ 2435 h 2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2435">
                  <a:moveTo>
                    <a:pt x="92" y="2435"/>
                  </a:moveTo>
                  <a:cubicBezTo>
                    <a:pt x="41" y="2435"/>
                    <a:pt x="0" y="2394"/>
                    <a:pt x="0" y="2343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142" y="0"/>
                    <a:pt x="184" y="41"/>
                    <a:pt x="184" y="92"/>
                  </a:cubicBezTo>
                  <a:cubicBezTo>
                    <a:pt x="184" y="2343"/>
                    <a:pt x="184" y="2343"/>
                    <a:pt x="184" y="2343"/>
                  </a:cubicBezTo>
                  <a:cubicBezTo>
                    <a:pt x="184" y="2394"/>
                    <a:pt x="142" y="2435"/>
                    <a:pt x="92" y="2435"/>
                  </a:cubicBezTo>
                  <a:close/>
                </a:path>
              </a:pathLst>
            </a:custGeom>
            <a:solidFill>
              <a:srgbClr val="434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" name="Freeform 74">
              <a:extLst>
                <a:ext uri="{FF2B5EF4-FFF2-40B4-BE49-F238E27FC236}">
                  <a16:creationId xmlns:a16="http://schemas.microsoft.com/office/drawing/2014/main" id="{44CABFC5-97CA-8F81-E62E-D73B8FFD3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075" y="2512189"/>
              <a:ext cx="26770" cy="306247"/>
            </a:xfrm>
            <a:custGeom>
              <a:avLst/>
              <a:gdLst>
                <a:gd name="T0" fmla="*/ 92 w 184"/>
                <a:gd name="T1" fmla="*/ 2110 h 2110"/>
                <a:gd name="T2" fmla="*/ 0 w 184"/>
                <a:gd name="T3" fmla="*/ 2018 h 2110"/>
                <a:gd name="T4" fmla="*/ 0 w 184"/>
                <a:gd name="T5" fmla="*/ 92 h 2110"/>
                <a:gd name="T6" fmla="*/ 92 w 184"/>
                <a:gd name="T7" fmla="*/ 0 h 2110"/>
                <a:gd name="T8" fmla="*/ 184 w 184"/>
                <a:gd name="T9" fmla="*/ 92 h 2110"/>
                <a:gd name="T10" fmla="*/ 184 w 184"/>
                <a:gd name="T11" fmla="*/ 2018 h 2110"/>
                <a:gd name="T12" fmla="*/ 92 w 184"/>
                <a:gd name="T13" fmla="*/ 2110 h 2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2110">
                  <a:moveTo>
                    <a:pt x="92" y="2110"/>
                  </a:moveTo>
                  <a:cubicBezTo>
                    <a:pt x="41" y="2110"/>
                    <a:pt x="0" y="2069"/>
                    <a:pt x="0" y="201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143" y="0"/>
                    <a:pt x="184" y="41"/>
                    <a:pt x="184" y="92"/>
                  </a:cubicBezTo>
                  <a:cubicBezTo>
                    <a:pt x="184" y="2018"/>
                    <a:pt x="184" y="2018"/>
                    <a:pt x="184" y="2018"/>
                  </a:cubicBezTo>
                  <a:cubicBezTo>
                    <a:pt x="184" y="2069"/>
                    <a:pt x="143" y="2110"/>
                    <a:pt x="92" y="2110"/>
                  </a:cubicBezTo>
                  <a:close/>
                </a:path>
              </a:pathLst>
            </a:custGeom>
            <a:solidFill>
              <a:srgbClr val="434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" name="Freeform 75">
              <a:extLst>
                <a:ext uri="{FF2B5EF4-FFF2-40B4-BE49-F238E27FC236}">
                  <a16:creationId xmlns:a16="http://schemas.microsoft.com/office/drawing/2014/main" id="{F90FE1BA-6724-A49A-217C-82B93EDEC1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855" y="2512189"/>
              <a:ext cx="116919" cy="26609"/>
            </a:xfrm>
            <a:custGeom>
              <a:avLst/>
              <a:gdLst>
                <a:gd name="T0" fmla="*/ 714 w 806"/>
                <a:gd name="T1" fmla="*/ 184 h 184"/>
                <a:gd name="T2" fmla="*/ 92 w 806"/>
                <a:gd name="T3" fmla="*/ 184 h 184"/>
                <a:gd name="T4" fmla="*/ 0 w 806"/>
                <a:gd name="T5" fmla="*/ 92 h 184"/>
                <a:gd name="T6" fmla="*/ 92 w 806"/>
                <a:gd name="T7" fmla="*/ 0 h 184"/>
                <a:gd name="T8" fmla="*/ 714 w 806"/>
                <a:gd name="T9" fmla="*/ 0 h 184"/>
                <a:gd name="T10" fmla="*/ 806 w 806"/>
                <a:gd name="T11" fmla="*/ 92 h 184"/>
                <a:gd name="T12" fmla="*/ 714 w 806"/>
                <a:gd name="T1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6" h="184">
                  <a:moveTo>
                    <a:pt x="714" y="184"/>
                  </a:moveTo>
                  <a:cubicBezTo>
                    <a:pt x="92" y="184"/>
                    <a:pt x="92" y="184"/>
                    <a:pt x="92" y="184"/>
                  </a:cubicBezTo>
                  <a:cubicBezTo>
                    <a:pt x="41" y="184"/>
                    <a:pt x="0" y="143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714" y="0"/>
                    <a:pt x="714" y="0"/>
                    <a:pt x="714" y="0"/>
                  </a:cubicBezTo>
                  <a:cubicBezTo>
                    <a:pt x="765" y="0"/>
                    <a:pt x="806" y="41"/>
                    <a:pt x="806" y="92"/>
                  </a:cubicBezTo>
                  <a:cubicBezTo>
                    <a:pt x="806" y="143"/>
                    <a:pt x="765" y="184"/>
                    <a:pt x="714" y="184"/>
                  </a:cubicBezTo>
                  <a:close/>
                </a:path>
              </a:pathLst>
            </a:custGeom>
            <a:solidFill>
              <a:srgbClr val="434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" name="Freeform 76">
              <a:extLst>
                <a:ext uri="{FF2B5EF4-FFF2-40B4-BE49-F238E27FC236}">
                  <a16:creationId xmlns:a16="http://schemas.microsoft.com/office/drawing/2014/main" id="{ABD9920D-B1B1-A380-B4DF-C75ED1C1E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6296" y="2512189"/>
              <a:ext cx="26609" cy="353337"/>
            </a:xfrm>
            <a:custGeom>
              <a:avLst/>
              <a:gdLst>
                <a:gd name="T0" fmla="*/ 92 w 183"/>
                <a:gd name="T1" fmla="*/ 2435 h 2435"/>
                <a:gd name="T2" fmla="*/ 0 w 183"/>
                <a:gd name="T3" fmla="*/ 2343 h 2435"/>
                <a:gd name="T4" fmla="*/ 0 w 183"/>
                <a:gd name="T5" fmla="*/ 92 h 2435"/>
                <a:gd name="T6" fmla="*/ 92 w 183"/>
                <a:gd name="T7" fmla="*/ 0 h 2435"/>
                <a:gd name="T8" fmla="*/ 183 w 183"/>
                <a:gd name="T9" fmla="*/ 92 h 2435"/>
                <a:gd name="T10" fmla="*/ 183 w 183"/>
                <a:gd name="T11" fmla="*/ 2343 h 2435"/>
                <a:gd name="T12" fmla="*/ 92 w 183"/>
                <a:gd name="T13" fmla="*/ 2435 h 2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435">
                  <a:moveTo>
                    <a:pt x="92" y="2435"/>
                  </a:moveTo>
                  <a:cubicBezTo>
                    <a:pt x="41" y="2435"/>
                    <a:pt x="0" y="2394"/>
                    <a:pt x="0" y="2343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142" y="0"/>
                    <a:pt x="183" y="41"/>
                    <a:pt x="183" y="92"/>
                  </a:cubicBezTo>
                  <a:cubicBezTo>
                    <a:pt x="183" y="2343"/>
                    <a:pt x="183" y="2343"/>
                    <a:pt x="183" y="2343"/>
                  </a:cubicBezTo>
                  <a:cubicBezTo>
                    <a:pt x="183" y="2394"/>
                    <a:pt x="142" y="2435"/>
                    <a:pt x="92" y="2435"/>
                  </a:cubicBezTo>
                  <a:close/>
                </a:path>
              </a:pathLst>
            </a:custGeom>
            <a:solidFill>
              <a:srgbClr val="434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" name="Freeform 77">
              <a:extLst>
                <a:ext uri="{FF2B5EF4-FFF2-40B4-BE49-F238E27FC236}">
                  <a16:creationId xmlns:a16="http://schemas.microsoft.com/office/drawing/2014/main" id="{B4F49D4A-22D7-F725-985F-D2B1E0FC6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368" y="2512189"/>
              <a:ext cx="26770" cy="306247"/>
            </a:xfrm>
            <a:custGeom>
              <a:avLst/>
              <a:gdLst>
                <a:gd name="T0" fmla="*/ 92 w 184"/>
                <a:gd name="T1" fmla="*/ 2110 h 2110"/>
                <a:gd name="T2" fmla="*/ 0 w 184"/>
                <a:gd name="T3" fmla="*/ 2018 h 2110"/>
                <a:gd name="T4" fmla="*/ 0 w 184"/>
                <a:gd name="T5" fmla="*/ 92 h 2110"/>
                <a:gd name="T6" fmla="*/ 92 w 184"/>
                <a:gd name="T7" fmla="*/ 0 h 2110"/>
                <a:gd name="T8" fmla="*/ 184 w 184"/>
                <a:gd name="T9" fmla="*/ 92 h 2110"/>
                <a:gd name="T10" fmla="*/ 184 w 184"/>
                <a:gd name="T11" fmla="*/ 2018 h 2110"/>
                <a:gd name="T12" fmla="*/ 92 w 184"/>
                <a:gd name="T13" fmla="*/ 2110 h 2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2110">
                  <a:moveTo>
                    <a:pt x="92" y="2110"/>
                  </a:moveTo>
                  <a:cubicBezTo>
                    <a:pt x="41" y="2110"/>
                    <a:pt x="0" y="2069"/>
                    <a:pt x="0" y="201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143" y="0"/>
                    <a:pt x="184" y="41"/>
                    <a:pt x="184" y="92"/>
                  </a:cubicBezTo>
                  <a:cubicBezTo>
                    <a:pt x="184" y="2018"/>
                    <a:pt x="184" y="2018"/>
                    <a:pt x="184" y="2018"/>
                  </a:cubicBezTo>
                  <a:cubicBezTo>
                    <a:pt x="184" y="2069"/>
                    <a:pt x="143" y="2110"/>
                    <a:pt x="92" y="2110"/>
                  </a:cubicBezTo>
                  <a:close/>
                </a:path>
              </a:pathLst>
            </a:custGeom>
            <a:solidFill>
              <a:srgbClr val="434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7" name="Freeform 78">
              <a:extLst>
                <a:ext uri="{FF2B5EF4-FFF2-40B4-BE49-F238E27FC236}">
                  <a16:creationId xmlns:a16="http://schemas.microsoft.com/office/drawing/2014/main" id="{AFA635C9-F9E1-0C16-A48A-37608C4EC5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942" y="2512189"/>
              <a:ext cx="117080" cy="26609"/>
            </a:xfrm>
            <a:custGeom>
              <a:avLst/>
              <a:gdLst>
                <a:gd name="T0" fmla="*/ 715 w 807"/>
                <a:gd name="T1" fmla="*/ 184 h 184"/>
                <a:gd name="T2" fmla="*/ 92 w 807"/>
                <a:gd name="T3" fmla="*/ 184 h 184"/>
                <a:gd name="T4" fmla="*/ 0 w 807"/>
                <a:gd name="T5" fmla="*/ 92 h 184"/>
                <a:gd name="T6" fmla="*/ 92 w 807"/>
                <a:gd name="T7" fmla="*/ 0 h 184"/>
                <a:gd name="T8" fmla="*/ 715 w 807"/>
                <a:gd name="T9" fmla="*/ 0 h 184"/>
                <a:gd name="T10" fmla="*/ 807 w 807"/>
                <a:gd name="T11" fmla="*/ 92 h 184"/>
                <a:gd name="T12" fmla="*/ 715 w 807"/>
                <a:gd name="T1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7" h="184">
                  <a:moveTo>
                    <a:pt x="715" y="184"/>
                  </a:moveTo>
                  <a:cubicBezTo>
                    <a:pt x="92" y="184"/>
                    <a:pt x="92" y="184"/>
                    <a:pt x="92" y="184"/>
                  </a:cubicBezTo>
                  <a:cubicBezTo>
                    <a:pt x="41" y="184"/>
                    <a:pt x="0" y="143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65" y="0"/>
                    <a:pt x="807" y="41"/>
                    <a:pt x="807" y="92"/>
                  </a:cubicBezTo>
                  <a:cubicBezTo>
                    <a:pt x="807" y="143"/>
                    <a:pt x="765" y="184"/>
                    <a:pt x="715" y="184"/>
                  </a:cubicBezTo>
                  <a:close/>
                </a:path>
              </a:pathLst>
            </a:custGeom>
            <a:solidFill>
              <a:srgbClr val="434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8" name="Freeform 81">
              <a:extLst>
                <a:ext uri="{FF2B5EF4-FFF2-40B4-BE49-F238E27FC236}">
                  <a16:creationId xmlns:a16="http://schemas.microsoft.com/office/drawing/2014/main" id="{5AE56084-3244-BF1B-27EF-110169964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384" y="2512189"/>
              <a:ext cx="117887" cy="26609"/>
            </a:xfrm>
            <a:custGeom>
              <a:avLst/>
              <a:gdLst>
                <a:gd name="T0" fmla="*/ 720 w 812"/>
                <a:gd name="T1" fmla="*/ 184 h 184"/>
                <a:gd name="T2" fmla="*/ 92 w 812"/>
                <a:gd name="T3" fmla="*/ 184 h 184"/>
                <a:gd name="T4" fmla="*/ 0 w 812"/>
                <a:gd name="T5" fmla="*/ 92 h 184"/>
                <a:gd name="T6" fmla="*/ 92 w 812"/>
                <a:gd name="T7" fmla="*/ 0 h 184"/>
                <a:gd name="T8" fmla="*/ 720 w 812"/>
                <a:gd name="T9" fmla="*/ 0 h 184"/>
                <a:gd name="T10" fmla="*/ 812 w 812"/>
                <a:gd name="T11" fmla="*/ 92 h 184"/>
                <a:gd name="T12" fmla="*/ 720 w 812"/>
                <a:gd name="T1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2" h="184">
                  <a:moveTo>
                    <a:pt x="720" y="184"/>
                  </a:moveTo>
                  <a:cubicBezTo>
                    <a:pt x="92" y="184"/>
                    <a:pt x="92" y="184"/>
                    <a:pt x="92" y="184"/>
                  </a:cubicBezTo>
                  <a:cubicBezTo>
                    <a:pt x="41" y="184"/>
                    <a:pt x="0" y="143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720" y="0"/>
                    <a:pt x="720" y="0"/>
                    <a:pt x="720" y="0"/>
                  </a:cubicBezTo>
                  <a:cubicBezTo>
                    <a:pt x="771" y="0"/>
                    <a:pt x="812" y="41"/>
                    <a:pt x="812" y="92"/>
                  </a:cubicBezTo>
                  <a:cubicBezTo>
                    <a:pt x="812" y="143"/>
                    <a:pt x="771" y="184"/>
                    <a:pt x="720" y="184"/>
                  </a:cubicBezTo>
                  <a:close/>
                </a:path>
              </a:pathLst>
            </a:custGeom>
            <a:solidFill>
              <a:srgbClr val="434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9" name="Freeform 76">
              <a:extLst>
                <a:ext uri="{FF2B5EF4-FFF2-40B4-BE49-F238E27FC236}">
                  <a16:creationId xmlns:a16="http://schemas.microsoft.com/office/drawing/2014/main" id="{12881FD4-3DE2-F00E-AE32-C24F3469A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575" y="2511060"/>
              <a:ext cx="26609" cy="353337"/>
            </a:xfrm>
            <a:custGeom>
              <a:avLst/>
              <a:gdLst>
                <a:gd name="T0" fmla="*/ 92 w 183"/>
                <a:gd name="T1" fmla="*/ 2435 h 2435"/>
                <a:gd name="T2" fmla="*/ 0 w 183"/>
                <a:gd name="T3" fmla="*/ 2343 h 2435"/>
                <a:gd name="T4" fmla="*/ 0 w 183"/>
                <a:gd name="T5" fmla="*/ 92 h 2435"/>
                <a:gd name="T6" fmla="*/ 92 w 183"/>
                <a:gd name="T7" fmla="*/ 0 h 2435"/>
                <a:gd name="T8" fmla="*/ 183 w 183"/>
                <a:gd name="T9" fmla="*/ 92 h 2435"/>
                <a:gd name="T10" fmla="*/ 183 w 183"/>
                <a:gd name="T11" fmla="*/ 2343 h 2435"/>
                <a:gd name="T12" fmla="*/ 92 w 183"/>
                <a:gd name="T13" fmla="*/ 2435 h 2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435">
                  <a:moveTo>
                    <a:pt x="92" y="2435"/>
                  </a:moveTo>
                  <a:cubicBezTo>
                    <a:pt x="41" y="2435"/>
                    <a:pt x="0" y="2394"/>
                    <a:pt x="0" y="2343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142" y="0"/>
                    <a:pt x="183" y="41"/>
                    <a:pt x="183" y="92"/>
                  </a:cubicBezTo>
                  <a:cubicBezTo>
                    <a:pt x="183" y="2343"/>
                    <a:pt x="183" y="2343"/>
                    <a:pt x="183" y="2343"/>
                  </a:cubicBezTo>
                  <a:cubicBezTo>
                    <a:pt x="183" y="2394"/>
                    <a:pt x="142" y="2435"/>
                    <a:pt x="92" y="2435"/>
                  </a:cubicBezTo>
                  <a:close/>
                </a:path>
              </a:pathLst>
            </a:custGeom>
            <a:solidFill>
              <a:srgbClr val="434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0" name="Freeform 76">
              <a:extLst>
                <a:ext uri="{FF2B5EF4-FFF2-40B4-BE49-F238E27FC236}">
                  <a16:creationId xmlns:a16="http://schemas.microsoft.com/office/drawing/2014/main" id="{1C3B54F7-20FD-97ED-5365-61F2450A6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146" y="2512088"/>
              <a:ext cx="26609" cy="353337"/>
            </a:xfrm>
            <a:custGeom>
              <a:avLst/>
              <a:gdLst>
                <a:gd name="T0" fmla="*/ 92 w 183"/>
                <a:gd name="T1" fmla="*/ 2435 h 2435"/>
                <a:gd name="T2" fmla="*/ 0 w 183"/>
                <a:gd name="T3" fmla="*/ 2343 h 2435"/>
                <a:gd name="T4" fmla="*/ 0 w 183"/>
                <a:gd name="T5" fmla="*/ 92 h 2435"/>
                <a:gd name="T6" fmla="*/ 92 w 183"/>
                <a:gd name="T7" fmla="*/ 0 h 2435"/>
                <a:gd name="T8" fmla="*/ 183 w 183"/>
                <a:gd name="T9" fmla="*/ 92 h 2435"/>
                <a:gd name="T10" fmla="*/ 183 w 183"/>
                <a:gd name="T11" fmla="*/ 2343 h 2435"/>
                <a:gd name="T12" fmla="*/ 92 w 183"/>
                <a:gd name="T13" fmla="*/ 2435 h 2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435">
                  <a:moveTo>
                    <a:pt x="92" y="2435"/>
                  </a:moveTo>
                  <a:cubicBezTo>
                    <a:pt x="41" y="2435"/>
                    <a:pt x="0" y="2394"/>
                    <a:pt x="0" y="2343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142" y="0"/>
                    <a:pt x="183" y="41"/>
                    <a:pt x="183" y="92"/>
                  </a:cubicBezTo>
                  <a:cubicBezTo>
                    <a:pt x="183" y="2343"/>
                    <a:pt x="183" y="2343"/>
                    <a:pt x="183" y="2343"/>
                  </a:cubicBezTo>
                  <a:cubicBezTo>
                    <a:pt x="183" y="2394"/>
                    <a:pt x="142" y="2435"/>
                    <a:pt x="92" y="2435"/>
                  </a:cubicBezTo>
                  <a:close/>
                </a:path>
              </a:pathLst>
            </a:custGeom>
            <a:solidFill>
              <a:srgbClr val="434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1" name="Freeform 76">
              <a:extLst>
                <a:ext uri="{FF2B5EF4-FFF2-40B4-BE49-F238E27FC236}">
                  <a16:creationId xmlns:a16="http://schemas.microsoft.com/office/drawing/2014/main" id="{EE8CC7EF-A060-2384-3D13-3937658CCF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288" y="2512552"/>
              <a:ext cx="26609" cy="353337"/>
            </a:xfrm>
            <a:custGeom>
              <a:avLst/>
              <a:gdLst>
                <a:gd name="T0" fmla="*/ 92 w 183"/>
                <a:gd name="T1" fmla="*/ 2435 h 2435"/>
                <a:gd name="T2" fmla="*/ 0 w 183"/>
                <a:gd name="T3" fmla="*/ 2343 h 2435"/>
                <a:gd name="T4" fmla="*/ 0 w 183"/>
                <a:gd name="T5" fmla="*/ 92 h 2435"/>
                <a:gd name="T6" fmla="*/ 92 w 183"/>
                <a:gd name="T7" fmla="*/ 0 h 2435"/>
                <a:gd name="T8" fmla="*/ 183 w 183"/>
                <a:gd name="T9" fmla="*/ 92 h 2435"/>
                <a:gd name="T10" fmla="*/ 183 w 183"/>
                <a:gd name="T11" fmla="*/ 2343 h 2435"/>
                <a:gd name="T12" fmla="*/ 92 w 183"/>
                <a:gd name="T13" fmla="*/ 2435 h 2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435">
                  <a:moveTo>
                    <a:pt x="92" y="2435"/>
                  </a:moveTo>
                  <a:cubicBezTo>
                    <a:pt x="41" y="2435"/>
                    <a:pt x="0" y="2394"/>
                    <a:pt x="0" y="2343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142" y="0"/>
                    <a:pt x="183" y="41"/>
                    <a:pt x="183" y="92"/>
                  </a:cubicBezTo>
                  <a:cubicBezTo>
                    <a:pt x="183" y="2343"/>
                    <a:pt x="183" y="2343"/>
                    <a:pt x="183" y="2343"/>
                  </a:cubicBezTo>
                  <a:cubicBezTo>
                    <a:pt x="183" y="2394"/>
                    <a:pt x="142" y="2435"/>
                    <a:pt x="92" y="2435"/>
                  </a:cubicBezTo>
                  <a:close/>
                </a:path>
              </a:pathLst>
            </a:custGeom>
            <a:solidFill>
              <a:srgbClr val="434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2" name="Freeform 76">
              <a:extLst>
                <a:ext uri="{FF2B5EF4-FFF2-40B4-BE49-F238E27FC236}">
                  <a16:creationId xmlns:a16="http://schemas.microsoft.com/office/drawing/2014/main" id="{2370A15F-D3FB-6716-D7C9-D9F2BE8478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859" y="2511463"/>
              <a:ext cx="26609" cy="353337"/>
            </a:xfrm>
            <a:custGeom>
              <a:avLst/>
              <a:gdLst>
                <a:gd name="T0" fmla="*/ 92 w 183"/>
                <a:gd name="T1" fmla="*/ 2435 h 2435"/>
                <a:gd name="T2" fmla="*/ 0 w 183"/>
                <a:gd name="T3" fmla="*/ 2343 h 2435"/>
                <a:gd name="T4" fmla="*/ 0 w 183"/>
                <a:gd name="T5" fmla="*/ 92 h 2435"/>
                <a:gd name="T6" fmla="*/ 92 w 183"/>
                <a:gd name="T7" fmla="*/ 0 h 2435"/>
                <a:gd name="T8" fmla="*/ 183 w 183"/>
                <a:gd name="T9" fmla="*/ 92 h 2435"/>
                <a:gd name="T10" fmla="*/ 183 w 183"/>
                <a:gd name="T11" fmla="*/ 2343 h 2435"/>
                <a:gd name="T12" fmla="*/ 92 w 183"/>
                <a:gd name="T13" fmla="*/ 2435 h 2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435">
                  <a:moveTo>
                    <a:pt x="92" y="2435"/>
                  </a:moveTo>
                  <a:cubicBezTo>
                    <a:pt x="41" y="2435"/>
                    <a:pt x="0" y="2394"/>
                    <a:pt x="0" y="2343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142" y="0"/>
                    <a:pt x="183" y="41"/>
                    <a:pt x="183" y="92"/>
                  </a:cubicBezTo>
                  <a:cubicBezTo>
                    <a:pt x="183" y="2343"/>
                    <a:pt x="183" y="2343"/>
                    <a:pt x="183" y="2343"/>
                  </a:cubicBezTo>
                  <a:cubicBezTo>
                    <a:pt x="183" y="2394"/>
                    <a:pt x="142" y="2435"/>
                    <a:pt x="92" y="2435"/>
                  </a:cubicBezTo>
                  <a:close/>
                </a:path>
              </a:pathLst>
            </a:custGeom>
            <a:solidFill>
              <a:srgbClr val="434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3" name="Freeform 76">
              <a:extLst>
                <a:ext uri="{FF2B5EF4-FFF2-40B4-BE49-F238E27FC236}">
                  <a16:creationId xmlns:a16="http://schemas.microsoft.com/office/drawing/2014/main" id="{20EA8F9C-789E-FBE9-0C82-FE5A718B944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893357" y="2582205"/>
              <a:ext cx="26609" cy="540000"/>
            </a:xfrm>
            <a:custGeom>
              <a:avLst/>
              <a:gdLst>
                <a:gd name="T0" fmla="*/ 92 w 183"/>
                <a:gd name="T1" fmla="*/ 2435 h 2435"/>
                <a:gd name="T2" fmla="*/ 0 w 183"/>
                <a:gd name="T3" fmla="*/ 2343 h 2435"/>
                <a:gd name="T4" fmla="*/ 0 w 183"/>
                <a:gd name="T5" fmla="*/ 92 h 2435"/>
                <a:gd name="T6" fmla="*/ 92 w 183"/>
                <a:gd name="T7" fmla="*/ 0 h 2435"/>
                <a:gd name="T8" fmla="*/ 183 w 183"/>
                <a:gd name="T9" fmla="*/ 92 h 2435"/>
                <a:gd name="T10" fmla="*/ 183 w 183"/>
                <a:gd name="T11" fmla="*/ 2343 h 2435"/>
                <a:gd name="T12" fmla="*/ 92 w 183"/>
                <a:gd name="T13" fmla="*/ 2435 h 2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435">
                  <a:moveTo>
                    <a:pt x="92" y="2435"/>
                  </a:moveTo>
                  <a:cubicBezTo>
                    <a:pt x="41" y="2435"/>
                    <a:pt x="0" y="2394"/>
                    <a:pt x="0" y="2343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142" y="0"/>
                    <a:pt x="183" y="41"/>
                    <a:pt x="183" y="92"/>
                  </a:cubicBezTo>
                  <a:cubicBezTo>
                    <a:pt x="183" y="2343"/>
                    <a:pt x="183" y="2343"/>
                    <a:pt x="183" y="2343"/>
                  </a:cubicBezTo>
                  <a:cubicBezTo>
                    <a:pt x="183" y="2394"/>
                    <a:pt x="142" y="2435"/>
                    <a:pt x="92" y="2435"/>
                  </a:cubicBezTo>
                  <a:close/>
                </a:path>
              </a:pathLst>
            </a:custGeom>
            <a:solidFill>
              <a:srgbClr val="434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5" name="Image 4" descr="Une image contenant cercle, Rectangle, conception&#10;&#10;Description générée automatiquement">
            <a:extLst>
              <a:ext uri="{FF2B5EF4-FFF2-40B4-BE49-F238E27FC236}">
                <a16:creationId xmlns:a16="http://schemas.microsoft.com/office/drawing/2014/main" id="{48F60384-5831-7A1C-BD78-E3C08977EA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911" y="5365738"/>
            <a:ext cx="669781" cy="669781"/>
          </a:xfrm>
          <a:prstGeom prst="rect">
            <a:avLst/>
          </a:prstGeom>
        </p:spPr>
      </p:pic>
      <p:pic>
        <p:nvPicPr>
          <p:cNvPr id="8" name="Image 7" descr="Une image contenant Graphique, Caractère coloré, créativité&#10;&#10;Description générée automatiquement">
            <a:extLst>
              <a:ext uri="{FF2B5EF4-FFF2-40B4-BE49-F238E27FC236}">
                <a16:creationId xmlns:a16="http://schemas.microsoft.com/office/drawing/2014/main" id="{C0395DF2-CFAE-322D-A436-4C403D27DC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641" y="2903679"/>
            <a:ext cx="734290" cy="73429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AA97F30-075A-CF66-E513-EF9C9F11CD45}"/>
              </a:ext>
            </a:extLst>
          </p:cNvPr>
          <p:cNvSpPr txBox="1"/>
          <p:nvPr/>
        </p:nvSpPr>
        <p:spPr>
          <a:xfrm>
            <a:off x="3920931" y="3013165"/>
            <a:ext cx="5609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schemeClr val="tx2"/>
                </a:solidFill>
              </a:rPr>
              <a:t>Un projet réfléchi pour s’intégrer au mieux dans le paysage et dans les projets  portés par le territoire </a:t>
            </a:r>
            <a:endParaRPr lang="fr-FR" b="1" dirty="0">
              <a:solidFill>
                <a:schemeClr val="accent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FF743B-3C26-9701-2525-6CCDF082FE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499" y="1760856"/>
            <a:ext cx="2818993" cy="4031398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DEBB19C-E8BD-E628-46FD-A579822E31CC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7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b="1" u="sng" dirty="0"/>
              <a:t>En synthèse</a:t>
            </a:r>
          </a:p>
        </p:txBody>
      </p:sp>
    </p:spTree>
    <p:extLst>
      <p:ext uri="{BB962C8B-B14F-4D97-AF65-F5344CB8AC3E}">
        <p14:creationId xmlns:p14="http://schemas.microsoft.com/office/powerpoint/2010/main" val="1047393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FEBF8B-FA7C-D5A7-8D55-B77EDB27FF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BB72A6-C2F7-403D-8CA7-191AF8E989CF}" type="slidenum">
              <a:rPr lang="fr-FR" smtClean="0"/>
              <a:pPr/>
              <a:t>29</a:t>
            </a:fld>
            <a:endParaRPr lang="fr-FR"/>
          </a:p>
        </p:txBody>
      </p:sp>
      <p:pic>
        <p:nvPicPr>
          <p:cNvPr id="59" name="Graphique 58">
            <a:extLst>
              <a:ext uri="{FF2B5EF4-FFF2-40B4-BE49-F238E27FC236}">
                <a16:creationId xmlns:a16="http://schemas.microsoft.com/office/drawing/2014/main" id="{75907DC2-3EBE-475A-F49B-CF8DA8B9E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42522" y="-1810792"/>
            <a:ext cx="51622" cy="71365"/>
          </a:xfrm>
          <a:prstGeom prst="rect">
            <a:avLst/>
          </a:prstGeom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195C2EED-1ABC-DC96-34D9-B58151A6E8A2}"/>
              </a:ext>
            </a:extLst>
          </p:cNvPr>
          <p:cNvSpPr txBox="1"/>
          <p:nvPr/>
        </p:nvSpPr>
        <p:spPr>
          <a:xfrm>
            <a:off x="4132704" y="2186307"/>
            <a:ext cx="5360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Mise en ligne de la présentation projetée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6D7BAE00-2CDE-8827-CCAC-4C35BFF3B738}"/>
              </a:ext>
            </a:extLst>
          </p:cNvPr>
          <p:cNvSpPr txBox="1"/>
          <p:nvPr/>
        </p:nvSpPr>
        <p:spPr>
          <a:xfrm>
            <a:off x="4132704" y="3223279"/>
            <a:ext cx="5360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Envoi du compte-rendu par </a:t>
            </a:r>
            <a:r>
              <a:rPr lang="fr-FR" dirty="0" err="1"/>
              <a:t>Photosol</a:t>
            </a:r>
            <a:r>
              <a:rPr lang="fr-FR" dirty="0"/>
              <a:t> de la réunion aux participants et personnes invitées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A69653E5-4705-22F4-CEE6-B8BE421B0062}"/>
              </a:ext>
            </a:extLst>
          </p:cNvPr>
          <p:cNvSpPr txBox="1"/>
          <p:nvPr/>
        </p:nvSpPr>
        <p:spPr>
          <a:xfrm>
            <a:off x="4156654" y="4321659"/>
            <a:ext cx="5360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Dépôt du permis de construire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D6E8FA-6E46-7E2B-092A-E9ADE67F6E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044"/>
          <a:stretch/>
        </p:blipFill>
        <p:spPr>
          <a:xfrm>
            <a:off x="3366783" y="4321659"/>
            <a:ext cx="449956" cy="504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EBF585-AF56-7585-7ACB-9582B39643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93" y="3365610"/>
            <a:ext cx="510279" cy="504000"/>
          </a:xfrm>
          <a:prstGeom prst="rect">
            <a:avLst/>
          </a:prstGeom>
        </p:spPr>
      </p:pic>
      <p:pic>
        <p:nvPicPr>
          <p:cNvPr id="9" name="Image 8" descr="Une image contenant capture d’écran, orange, jaune, conception&#10;&#10;Description générée automatiquement">
            <a:extLst>
              <a:ext uri="{FF2B5EF4-FFF2-40B4-BE49-F238E27FC236}">
                <a16:creationId xmlns:a16="http://schemas.microsoft.com/office/drawing/2014/main" id="{AC909290-F443-14A9-69B6-D18A253327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986" y="2300920"/>
            <a:ext cx="504000" cy="504000"/>
          </a:xfrm>
          <a:prstGeom prst="rect">
            <a:avLst/>
          </a:prstGeom>
        </p:spPr>
      </p:pic>
      <p:pic>
        <p:nvPicPr>
          <p:cNvPr id="3" name="Image 2" descr="Une image contenant cercle, clipart, dessin humoristique&#10;&#10;Description générée automatiquement">
            <a:extLst>
              <a:ext uri="{FF2B5EF4-FFF2-40B4-BE49-F238E27FC236}">
                <a16:creationId xmlns:a16="http://schemas.microsoft.com/office/drawing/2014/main" id="{0095C233-0915-4F5C-18CC-E47D66E2CD3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"/>
          <a:stretch/>
        </p:blipFill>
        <p:spPr>
          <a:xfrm>
            <a:off x="3102326" y="5057821"/>
            <a:ext cx="889411" cy="98730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A129274-9352-7081-8213-545C9CE68DAB}"/>
              </a:ext>
            </a:extLst>
          </p:cNvPr>
          <p:cNvSpPr txBox="1"/>
          <p:nvPr/>
        </p:nvSpPr>
        <p:spPr>
          <a:xfrm>
            <a:off x="4156654" y="5228311"/>
            <a:ext cx="5360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Poursuite du dialogue avec les parties prenantes du territoire et avec les habitants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06A449D-54B7-361E-5C83-19782658D0E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122" r="7399"/>
          <a:stretch/>
        </p:blipFill>
        <p:spPr>
          <a:xfrm>
            <a:off x="198883" y="1590274"/>
            <a:ext cx="2738177" cy="4321659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Espace réservé du texte 9">
            <a:extLst>
              <a:ext uri="{FF2B5EF4-FFF2-40B4-BE49-F238E27FC236}">
                <a16:creationId xmlns:a16="http://schemas.microsoft.com/office/drawing/2014/main" id="{2375A35E-2250-EDF4-13F5-177FB3245533}"/>
              </a:ext>
            </a:extLst>
          </p:cNvPr>
          <p:cNvSpPr txBox="1">
            <a:spLocks/>
          </p:cNvSpPr>
          <p:nvPr/>
        </p:nvSpPr>
        <p:spPr>
          <a:xfrm>
            <a:off x="175563" y="172267"/>
            <a:ext cx="9554874" cy="369332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  <a:lvl2pPr marL="180000" indent="-180000" defTabSz="914400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9"/>
              </a:buBlip>
              <a:defRPr sz="1200">
                <a:solidFill>
                  <a:schemeClr val="tx2"/>
                </a:solidFill>
              </a:defRPr>
            </a:lvl2pPr>
            <a:lvl3pPr marL="252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360000" indent="-144000" defTabSz="914400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468000" indent="-1440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000" b="1" u="sng" dirty="0"/>
              <a:t>Et la suite ?</a:t>
            </a:r>
          </a:p>
        </p:txBody>
      </p:sp>
    </p:spTree>
    <p:extLst>
      <p:ext uri="{BB962C8B-B14F-4D97-AF65-F5344CB8AC3E}">
        <p14:creationId xmlns:p14="http://schemas.microsoft.com/office/powerpoint/2010/main" val="1644406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28E132B-8072-445C-8FF3-FF56DE115C00}"/>
              </a:ext>
            </a:extLst>
          </p:cNvPr>
          <p:cNvSpPr/>
          <p:nvPr/>
        </p:nvSpPr>
        <p:spPr>
          <a:xfrm>
            <a:off x="100759" y="0"/>
            <a:ext cx="9906000" cy="6858000"/>
          </a:xfrm>
          <a:prstGeom prst="rect">
            <a:avLst/>
          </a:prstGeom>
          <a:gradFill>
            <a:gsLst>
              <a:gs pos="0">
                <a:srgbClr val="E0E6EC">
                  <a:alpha val="0"/>
                </a:srgbClr>
              </a:gs>
              <a:gs pos="42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8420859-1B3E-40D2-9026-925801B0D117}"/>
              </a:ext>
            </a:extLst>
          </p:cNvPr>
          <p:cNvSpPr/>
          <p:nvPr/>
        </p:nvSpPr>
        <p:spPr>
          <a:xfrm>
            <a:off x="329461" y="1637448"/>
            <a:ext cx="9369082" cy="4627179"/>
          </a:xfrm>
          <a:prstGeom prst="rect">
            <a:avLst/>
          </a:prstGeom>
          <a:gradFill>
            <a:gsLst>
              <a:gs pos="66370">
                <a:schemeClr val="accent2"/>
              </a:gs>
              <a:gs pos="32000">
                <a:schemeClr val="accent1"/>
              </a:gs>
              <a:gs pos="0">
                <a:schemeClr val="tx1"/>
              </a:gs>
              <a:gs pos="100000">
                <a:schemeClr val="accent3"/>
              </a:gs>
            </a:gsLst>
            <a:lin ang="2700000" scaled="1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E9013F5-D01A-46D6-911D-14A2BAE2D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552923" y="6506840"/>
            <a:ext cx="280846" cy="230832"/>
          </a:xfrm>
        </p:spPr>
        <p:txBody>
          <a:bodyPr/>
          <a:lstStyle/>
          <a:p>
            <a:fld id="{7BBB72A6-C2F7-403D-8CA7-191AF8E989CF}" type="slidenum">
              <a:rPr lang="fr-FR" smtClean="0"/>
              <a:pPr/>
              <a:t>30</a:t>
            </a:fld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1D1B32C-3673-4038-A57A-06D454FB9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650" y="475158"/>
            <a:ext cx="2552700" cy="638176"/>
          </a:xfrm>
          <a:prstGeom prst="rect">
            <a:avLst/>
          </a:prstGeom>
        </p:spPr>
      </p:pic>
      <p:sp>
        <p:nvSpPr>
          <p:cNvPr id="18" name="Espace réservé du texte 9">
            <a:extLst>
              <a:ext uri="{FF2B5EF4-FFF2-40B4-BE49-F238E27FC236}">
                <a16:creationId xmlns:a16="http://schemas.microsoft.com/office/drawing/2014/main" id="{FED54FAE-EF32-4F45-B297-4CB8AF8B8F4F}"/>
              </a:ext>
            </a:extLst>
          </p:cNvPr>
          <p:cNvSpPr txBox="1">
            <a:spLocks/>
          </p:cNvSpPr>
          <p:nvPr/>
        </p:nvSpPr>
        <p:spPr>
          <a:xfrm>
            <a:off x="1497459" y="1744188"/>
            <a:ext cx="3842077" cy="424732"/>
          </a:xfrm>
          <a:prstGeom prst="rect">
            <a:avLst/>
          </a:prstGeom>
        </p:spPr>
        <p:txBody>
          <a:bodyPr wrap="none" lIns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70000"/>
              <a:buFontTx/>
              <a:buBlip>
                <a:blip r:embed="rId3"/>
              </a:buBlip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52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468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>
                <a:solidFill>
                  <a:schemeClr val="bg1"/>
                </a:solidFill>
              </a:rPr>
              <a:t>Vos interlocuteurs privilégiés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E1BBAD6-9E0A-25FB-E6F4-2E698769768A}"/>
              </a:ext>
            </a:extLst>
          </p:cNvPr>
          <p:cNvSpPr txBox="1"/>
          <p:nvPr/>
        </p:nvSpPr>
        <p:spPr>
          <a:xfrm>
            <a:off x="3557063" y="4431023"/>
            <a:ext cx="29138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Michel GUARINONI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</a:rPr>
              <a:t>Chef de projets agricoles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</a:rPr>
              <a:t>07 89 52 83 95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</a:rPr>
              <a:t>michel.guarinoni@photosol.fr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E08D04A-401E-39AF-B370-39904F95371D}"/>
              </a:ext>
            </a:extLst>
          </p:cNvPr>
          <p:cNvSpPr txBox="1"/>
          <p:nvPr/>
        </p:nvSpPr>
        <p:spPr>
          <a:xfrm>
            <a:off x="6399353" y="4431023"/>
            <a:ext cx="291387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Julie QUENTEL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</a:rPr>
              <a:t>Responsable Concertation 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</a:rPr>
              <a:t>et actions territoriales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</a:rPr>
              <a:t>07 80 17 19 26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</a:rPr>
              <a:t>julie.quentel@photosol.fr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676B6D1-5A2D-D567-3277-A69DB38F43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7369" y="2598077"/>
            <a:ext cx="1688686" cy="169039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1C435AB-2751-A78C-8CA9-CD726584D6B4}"/>
              </a:ext>
            </a:extLst>
          </p:cNvPr>
          <p:cNvSpPr txBox="1"/>
          <p:nvPr/>
        </p:nvSpPr>
        <p:spPr>
          <a:xfrm>
            <a:off x="714773" y="4434367"/>
            <a:ext cx="29138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Emilien CHOLVY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</a:rPr>
              <a:t>Chef de projet – Pôle développement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</a:rPr>
              <a:t>06 80 18 02 20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</a:rPr>
              <a:t>emilien.cholvy@photosol.fr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BE54B08-BC37-75FA-2628-3E587136C2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9" b="5789"/>
          <a:stretch/>
        </p:blipFill>
        <p:spPr>
          <a:xfrm>
            <a:off x="4172333" y="2598077"/>
            <a:ext cx="1688686" cy="169039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5A5A01-8171-39F6-3571-9491D7BBC1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" r="51"/>
          <a:stretch/>
        </p:blipFill>
        <p:spPr>
          <a:xfrm>
            <a:off x="7017296" y="2598077"/>
            <a:ext cx="1688686" cy="169039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4677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00901 1036 Offre complète Photosol">
  <a:themeElements>
    <a:clrScheme name="Personnalisé 7">
      <a:dk1>
        <a:srgbClr val="0F3C8A"/>
      </a:dk1>
      <a:lt1>
        <a:sysClr val="window" lastClr="FFFFFF"/>
      </a:lt1>
      <a:dk2>
        <a:srgbClr val="61768C"/>
      </a:dk2>
      <a:lt2>
        <a:srgbClr val="E7E6E6"/>
      </a:lt2>
      <a:accent1>
        <a:srgbClr val="0082C6"/>
      </a:accent1>
      <a:accent2>
        <a:srgbClr val="08ACD4"/>
      </a:accent2>
      <a:accent3>
        <a:srgbClr val="93C9AB"/>
      </a:accent3>
      <a:accent4>
        <a:srgbClr val="000000"/>
      </a:accent4>
      <a:accent5>
        <a:srgbClr val="EBEFF2"/>
      </a:accent5>
      <a:accent6>
        <a:srgbClr val="071E45"/>
      </a:accent6>
      <a:hlink>
        <a:srgbClr val="0563C1"/>
      </a:hlink>
      <a:folHlink>
        <a:srgbClr val="954F72"/>
      </a:folHlink>
    </a:clrScheme>
    <a:fontScheme name="Personnalisé 6">
      <a:majorFont>
        <a:latin typeface="Whitney"/>
        <a:ea typeface=""/>
        <a:cs typeface=""/>
      </a:majorFont>
      <a:minorFont>
        <a:latin typeface="Whitney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3F5F7"/>
        </a:solidFill>
        <a:ln>
          <a:noFill/>
        </a:ln>
      </a:spPr>
      <a:bodyPr rtlCol="0" anchor="ctr"/>
      <a:lstStyle>
        <a:defPPr marL="457200" indent="-228600" algn="l">
          <a:defRPr sz="1800" dirty="0" smtClean="0">
            <a:solidFill>
              <a:schemeClr val="tx1"/>
            </a:solidFill>
            <a:effectLst/>
            <a:latin typeface="Calibri" panose="020F0502020204030204" pitchFamily="34" charset="0"/>
            <a:ea typeface="Calibri" panose="020F05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e003404-7ac4-48e7-af26-0dc6988b47dd" xsi:nil="true"/>
    <lcf76f155ced4ddcb4097134ff3c332f xmlns="20d402d4-9ef6-461e-8003-d34f80c3e5d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60D3B7FB0613448F07BCF645BD75C6" ma:contentTypeVersion="14" ma:contentTypeDescription="Crée un document." ma:contentTypeScope="" ma:versionID="3ab8408ee3de5b946ec97ad9592255b8">
  <xsd:schema xmlns:xsd="http://www.w3.org/2001/XMLSchema" xmlns:xs="http://www.w3.org/2001/XMLSchema" xmlns:p="http://schemas.microsoft.com/office/2006/metadata/properties" xmlns:ns2="20d402d4-9ef6-461e-8003-d34f80c3e5d2" xmlns:ns3="4e003404-7ac4-48e7-af26-0dc6988b47dd" targetNamespace="http://schemas.microsoft.com/office/2006/metadata/properties" ma:root="true" ma:fieldsID="bd1ccd2a996716600837ed5645578731" ns2:_="" ns3:_="">
    <xsd:import namespace="20d402d4-9ef6-461e-8003-d34f80c3e5d2"/>
    <xsd:import namespace="4e003404-7ac4-48e7-af26-0dc6988b47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Billing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d402d4-9ef6-461e-8003-d34f80c3e5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cf30752d-1374-4cfb-82a1-36af11d5a7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003404-7ac4-48e7-af26-0dc6988b47d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781ece7-a2b1-4382-a2f0-e1027b3f7f55}" ma:internalName="TaxCatchAll" ma:showField="CatchAllData" ma:web="4e003404-7ac4-48e7-af26-0dc6988b47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12229E-1DBD-4A63-B803-F069CA71F0F1}">
  <ds:schemaRefs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f3a8a358-0a63-4684-ae85-b9bc4eda0fe0"/>
    <ds:schemaRef ds:uri="http://schemas.microsoft.com/office/infopath/2007/PartnerControls"/>
    <ds:schemaRef ds:uri="http://schemas.openxmlformats.org/package/2006/metadata/core-properties"/>
    <ds:schemaRef ds:uri="b4b0f48f-7fb3-432a-b36f-d076692d6034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D396362-8111-4269-9A62-5899A270BB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4A5B0F-0777-47ED-A6A2-A56421F4D24C}"/>
</file>

<file path=docProps/app.xml><?xml version="1.0" encoding="utf-8"?>
<Properties xmlns="http://schemas.openxmlformats.org/officeDocument/2006/extended-properties" xmlns:vt="http://schemas.openxmlformats.org/officeDocument/2006/docPropsVTypes">
  <Template>200901 1036 Offre complète Photosol</Template>
  <TotalTime>4616</TotalTime>
  <Words>2758</Words>
  <Application>Microsoft Office PowerPoint</Application>
  <PresentationFormat>Format A4 (210 x 297 mm)</PresentationFormat>
  <Paragraphs>425</Paragraphs>
  <Slides>30</Slides>
  <Notes>21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9" baseType="lpstr">
      <vt:lpstr>Aptos</vt:lpstr>
      <vt:lpstr>Arial</vt:lpstr>
      <vt:lpstr>Calibri</vt:lpstr>
      <vt:lpstr>Economica</vt:lpstr>
      <vt:lpstr>Economica Next 02</vt:lpstr>
      <vt:lpstr>Times New Roman</vt:lpstr>
      <vt:lpstr>Whitney</vt:lpstr>
      <vt:lpstr>Wingdings</vt:lpstr>
      <vt:lpstr>200901 1036 Offre complète Photosol</vt:lpstr>
      <vt:lpstr>Présentation PowerPoint</vt:lpstr>
      <vt:lpstr>Présentation PowerPoint</vt:lpstr>
      <vt:lpstr>Présentation PowerPoint</vt:lpstr>
      <vt:lpstr>Les comités de Projets de la loi APER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 boite à slides Prod</dc:creator>
  <cp:lastModifiedBy>Marion Carrier</cp:lastModifiedBy>
  <cp:revision>70</cp:revision>
  <cp:lastPrinted>2021-02-25T18:30:25Z</cp:lastPrinted>
  <dcterms:created xsi:type="dcterms:W3CDTF">2020-08-03T08:56:54Z</dcterms:created>
  <dcterms:modified xsi:type="dcterms:W3CDTF">2025-07-10T15:21:51Z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0x0101007560D3B7FB0613448F07BCF645BD75C6</vt:lpwstr>
  </property>
  <property fmtid="{D5CDD505-2E9C-101B-9397-08002B2CF9AE}" pid="3" name="Order">
    <vt:lpwstr>100.000000000000</vt:lpwstr>
  </property>
  <property fmtid="{D5CDD505-2E9C-101B-9397-08002B2CF9AE}" pid="4" name="MediaServiceImageTags">
    <vt:lpwstr/>
  </property>
</Properties>
</file>